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 r:id="rId2"/>
    <p:sldId id="300" r:id="rId3"/>
    <p:sldId id="383" r:id="rId4"/>
    <p:sldId id="379" r:id="rId5"/>
    <p:sldId id="382" r:id="rId6"/>
    <p:sldId id="381" r:id="rId7"/>
    <p:sldId id="377" r:id="rId8"/>
    <p:sldId id="378" r:id="rId9"/>
    <p:sldId id="38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h Richmond" initials="HR" lastIdx="3" clrIdx="0">
    <p:extLst>
      <p:ext uri="{19B8F6BF-5375-455C-9EA6-DF929625EA0E}">
        <p15:presenceInfo xmlns:p15="http://schemas.microsoft.com/office/powerpoint/2012/main" userId="S-1-5-21-1355374441-1229027292-8547516-22321" providerId="AD"/>
      </p:ext>
    </p:extLst>
  </p:cmAuthor>
  <p:cmAuthor id="2" name="Jim Hubbard" initials="JH" lastIdx="19" clrIdx="1">
    <p:extLst>
      <p:ext uri="{19B8F6BF-5375-455C-9EA6-DF929625EA0E}">
        <p15:presenceInfo xmlns:p15="http://schemas.microsoft.com/office/powerpoint/2012/main" userId="S::Jim.Hubbard@cbi.org.uk::26feeb1e-61f9-4884-bd45-321562e3d48f" providerId="AD"/>
      </p:ext>
    </p:extLst>
  </p:cmAuthor>
  <p:cmAuthor id="3" name="James Sloan" initials="JS" lastIdx="4" clrIdx="2">
    <p:extLst>
      <p:ext uri="{19B8F6BF-5375-455C-9EA6-DF929625EA0E}">
        <p15:presenceInfo xmlns:p15="http://schemas.microsoft.com/office/powerpoint/2012/main" userId="S::James.Sloan@cbi.org.uk::a652403a-9488-4000-89d5-91467cec34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766264-F001-4F6B-8636-8951FD32AA2B}" v="40" dt="2019-03-28T15:37:02.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Richmond" userId="39d44ce7-e6d8-4c16-ac16-d09490856ed8" providerId="ADAL" clId="{72F09EC8-96BA-4460-821F-F9FD7189B557}"/>
    <pc:docChg chg="undo custSel modSld">
      <pc:chgData name="Hannah Richmond" userId="39d44ce7-e6d8-4c16-ac16-d09490856ed8" providerId="ADAL" clId="{72F09EC8-96BA-4460-821F-F9FD7189B557}" dt="2019-02-14T06:46:56.205" v="510" actId="20577"/>
      <pc:docMkLst>
        <pc:docMk/>
      </pc:docMkLst>
    </pc:docChg>
  </pc:docChgLst>
  <pc:docChgLst>
    <pc:chgData name="Sarah Glendinning" userId="S::sarah.glendinning@cbi.org.uk::3d36462d-cc1c-4ebf-b0ac-f6ffa09c01c2" providerId="AD" clId="Web-{B9873CE3-5BB5-78F7-6E29-855B8AEB92BE}"/>
    <pc:docChg chg="modSld">
      <pc:chgData name="Sarah Glendinning" userId="S::sarah.glendinning@cbi.org.uk::3d36462d-cc1c-4ebf-b0ac-f6ffa09c01c2" providerId="AD" clId="Web-{B9873CE3-5BB5-78F7-6E29-855B8AEB92BE}" dt="2019-02-13T20:58:37.494" v="11" actId="20577"/>
      <pc:docMkLst>
        <pc:docMk/>
      </pc:docMkLst>
    </pc:docChg>
  </pc:docChgLst>
  <pc:docChgLst>
    <pc:chgData name="Jim Hubbard" userId="26feeb1e-61f9-4884-bd45-321562e3d48f" providerId="ADAL" clId="{4A766264-F001-4F6B-8636-8951FD32AA2B}"/>
    <pc:docChg chg="undo custSel addSld delSld modSld sldOrd modNotesMaster">
      <pc:chgData name="Jim Hubbard" userId="26feeb1e-61f9-4884-bd45-321562e3d48f" providerId="ADAL" clId="{4A766264-F001-4F6B-8636-8951FD32AA2B}" dt="2019-03-28T15:37:04.330" v="879" actId="20577"/>
      <pc:docMkLst>
        <pc:docMk/>
      </pc:docMkLst>
      <pc:sldChg chg="modSp add">
        <pc:chgData name="Jim Hubbard" userId="26feeb1e-61f9-4884-bd45-321562e3d48f" providerId="ADAL" clId="{4A766264-F001-4F6B-8636-8951FD32AA2B}" dt="2019-03-28T15:28:11.686" v="669" actId="20577"/>
        <pc:sldMkLst>
          <pc:docMk/>
          <pc:sldMk cId="4038044338" sldId="256"/>
        </pc:sldMkLst>
        <pc:spChg chg="mod">
          <ac:chgData name="Jim Hubbard" userId="26feeb1e-61f9-4884-bd45-321562e3d48f" providerId="ADAL" clId="{4A766264-F001-4F6B-8636-8951FD32AA2B}" dt="2019-03-28T15:28:11.686" v="669" actId="20577"/>
          <ac:spMkLst>
            <pc:docMk/>
            <pc:sldMk cId="4038044338" sldId="256"/>
            <ac:spMk id="5" creationId="{00000000-0000-0000-0000-000000000000}"/>
          </ac:spMkLst>
        </pc:spChg>
        <pc:spChg chg="mod">
          <ac:chgData name="Jim Hubbard" userId="26feeb1e-61f9-4884-bd45-321562e3d48f" providerId="ADAL" clId="{4A766264-F001-4F6B-8636-8951FD32AA2B}" dt="2019-03-28T15:28:04.761" v="657" actId="20577"/>
          <ac:spMkLst>
            <pc:docMk/>
            <pc:sldMk cId="4038044338" sldId="256"/>
            <ac:spMk id="6" creationId="{53285568-1525-47C2-BCDA-9984F0849588}"/>
          </ac:spMkLst>
        </pc:spChg>
      </pc:sldChg>
      <pc:sldChg chg="addSp delSp modSp add del">
        <pc:chgData name="Jim Hubbard" userId="26feeb1e-61f9-4884-bd45-321562e3d48f" providerId="ADAL" clId="{4A766264-F001-4F6B-8636-8951FD32AA2B}" dt="2019-03-28T15:36:19.244" v="874" actId="20577"/>
        <pc:sldMkLst>
          <pc:docMk/>
          <pc:sldMk cId="251606032" sldId="300"/>
        </pc:sldMkLst>
        <pc:spChg chg="add mod">
          <ac:chgData name="Jim Hubbard" userId="26feeb1e-61f9-4884-bd45-321562e3d48f" providerId="ADAL" clId="{4A766264-F001-4F6B-8636-8951FD32AA2B}" dt="2019-03-28T15:35:04.100" v="866" actId="14100"/>
          <ac:spMkLst>
            <pc:docMk/>
            <pc:sldMk cId="251606032" sldId="300"/>
            <ac:spMk id="5" creationId="{E2571BAB-4320-451F-93BD-FF3BC56764DE}"/>
          </ac:spMkLst>
        </pc:spChg>
        <pc:spChg chg="del mod">
          <ac:chgData name="Jim Hubbard" userId="26feeb1e-61f9-4884-bd45-321562e3d48f" providerId="ADAL" clId="{4A766264-F001-4F6B-8636-8951FD32AA2B}" dt="2019-03-28T15:28:50.485" v="674" actId="478"/>
          <ac:spMkLst>
            <pc:docMk/>
            <pc:sldMk cId="251606032" sldId="300"/>
            <ac:spMk id="10" creationId="{00000000-0000-0000-0000-000000000000}"/>
          </ac:spMkLst>
        </pc:spChg>
        <pc:spChg chg="del">
          <ac:chgData name="Jim Hubbard" userId="26feeb1e-61f9-4884-bd45-321562e3d48f" providerId="ADAL" clId="{4A766264-F001-4F6B-8636-8951FD32AA2B}" dt="2019-03-28T15:29:43.591" v="762" actId="478"/>
          <ac:spMkLst>
            <pc:docMk/>
            <pc:sldMk cId="251606032" sldId="300"/>
            <ac:spMk id="18" creationId="{B99D077A-0750-4E2C-BEE8-E202F6AE1E4F}"/>
          </ac:spMkLst>
        </pc:spChg>
        <pc:spChg chg="del">
          <ac:chgData name="Jim Hubbard" userId="26feeb1e-61f9-4884-bd45-321562e3d48f" providerId="ADAL" clId="{4A766264-F001-4F6B-8636-8951FD32AA2B}" dt="2019-03-28T15:29:47.383" v="766" actId="478"/>
          <ac:spMkLst>
            <pc:docMk/>
            <pc:sldMk cId="251606032" sldId="300"/>
            <ac:spMk id="19" creationId="{9DCAEB18-C8F8-44F9-B458-0FC0A95C0ABE}"/>
          </ac:spMkLst>
        </pc:spChg>
        <pc:spChg chg="del">
          <ac:chgData name="Jim Hubbard" userId="26feeb1e-61f9-4884-bd45-321562e3d48f" providerId="ADAL" clId="{4A766264-F001-4F6B-8636-8951FD32AA2B}" dt="2019-03-28T15:29:48.457" v="767" actId="478"/>
          <ac:spMkLst>
            <pc:docMk/>
            <pc:sldMk cId="251606032" sldId="300"/>
            <ac:spMk id="20" creationId="{210665C2-37C3-49B6-9AE5-AF382346E3AD}"/>
          </ac:spMkLst>
        </pc:spChg>
        <pc:spChg chg="del">
          <ac:chgData name="Jim Hubbard" userId="26feeb1e-61f9-4884-bd45-321562e3d48f" providerId="ADAL" clId="{4A766264-F001-4F6B-8636-8951FD32AA2B}" dt="2019-03-28T15:29:45.543" v="764" actId="478"/>
          <ac:spMkLst>
            <pc:docMk/>
            <pc:sldMk cId="251606032" sldId="300"/>
            <ac:spMk id="21" creationId="{71019775-7C07-44EF-B127-4DAC1D61E167}"/>
          </ac:spMkLst>
        </pc:spChg>
        <pc:spChg chg="add mod">
          <ac:chgData name="Jim Hubbard" userId="26feeb1e-61f9-4884-bd45-321562e3d48f" providerId="ADAL" clId="{4A766264-F001-4F6B-8636-8951FD32AA2B}" dt="2019-03-28T15:36:19.244" v="874" actId="20577"/>
          <ac:spMkLst>
            <pc:docMk/>
            <pc:sldMk cId="251606032" sldId="300"/>
            <ac:spMk id="22" creationId="{D30409FE-6F07-4F5E-9CFB-77BD8CD9AA35}"/>
          </ac:spMkLst>
        </pc:spChg>
        <pc:spChg chg="add mod">
          <ac:chgData name="Jim Hubbard" userId="26feeb1e-61f9-4884-bd45-321562e3d48f" providerId="ADAL" clId="{4A766264-F001-4F6B-8636-8951FD32AA2B}" dt="2019-03-28T15:34:29.398" v="841" actId="207"/>
          <ac:spMkLst>
            <pc:docMk/>
            <pc:sldMk cId="251606032" sldId="300"/>
            <ac:spMk id="26" creationId="{8A4D2574-2181-4180-B6E7-79B75E6A9214}"/>
          </ac:spMkLst>
        </pc:spChg>
        <pc:spChg chg="add mod">
          <ac:chgData name="Jim Hubbard" userId="26feeb1e-61f9-4884-bd45-321562e3d48f" providerId="ADAL" clId="{4A766264-F001-4F6B-8636-8951FD32AA2B}" dt="2019-03-28T15:34:48.069" v="844" actId="207"/>
          <ac:spMkLst>
            <pc:docMk/>
            <pc:sldMk cId="251606032" sldId="300"/>
            <ac:spMk id="27" creationId="{8497E02E-46E2-420F-85F9-53E5E0073817}"/>
          </ac:spMkLst>
        </pc:spChg>
        <pc:spChg chg="add mod">
          <ac:chgData name="Jim Hubbard" userId="26feeb1e-61f9-4884-bd45-321562e3d48f" providerId="ADAL" clId="{4A766264-F001-4F6B-8636-8951FD32AA2B}" dt="2019-03-28T15:34:35.519" v="842" actId="207"/>
          <ac:spMkLst>
            <pc:docMk/>
            <pc:sldMk cId="251606032" sldId="300"/>
            <ac:spMk id="28" creationId="{93E7A9F0-16FC-4C3E-AC6F-8AA83CAEE751}"/>
          </ac:spMkLst>
        </pc:spChg>
        <pc:spChg chg="add mod">
          <ac:chgData name="Jim Hubbard" userId="26feeb1e-61f9-4884-bd45-321562e3d48f" providerId="ADAL" clId="{4A766264-F001-4F6B-8636-8951FD32AA2B}" dt="2019-03-28T15:34:44.720" v="843" actId="207"/>
          <ac:spMkLst>
            <pc:docMk/>
            <pc:sldMk cId="251606032" sldId="300"/>
            <ac:spMk id="29" creationId="{0BE33712-B03A-4A26-A5DD-13F0FDA23E6D}"/>
          </ac:spMkLst>
        </pc:spChg>
        <pc:picChg chg="del">
          <ac:chgData name="Jim Hubbard" userId="26feeb1e-61f9-4884-bd45-321562e3d48f" providerId="ADAL" clId="{4A766264-F001-4F6B-8636-8951FD32AA2B}" dt="2019-03-28T15:29:49.133" v="768" actId="478"/>
          <ac:picMkLst>
            <pc:docMk/>
            <pc:sldMk cId="251606032" sldId="300"/>
            <ac:picMk id="11" creationId="{C3375F96-64EB-4C33-9A71-8F91576E4426}"/>
          </ac:picMkLst>
        </pc:picChg>
        <pc:picChg chg="del">
          <ac:chgData name="Jim Hubbard" userId="26feeb1e-61f9-4884-bd45-321562e3d48f" providerId="ADAL" clId="{4A766264-F001-4F6B-8636-8951FD32AA2B}" dt="2019-03-28T15:29:44.294" v="763" actId="478"/>
          <ac:picMkLst>
            <pc:docMk/>
            <pc:sldMk cId="251606032" sldId="300"/>
            <ac:picMk id="16" creationId="{AFF76291-B2E8-4285-9AED-C82800C54BFD}"/>
          </ac:picMkLst>
        </pc:picChg>
        <pc:picChg chg="del">
          <ac:chgData name="Jim Hubbard" userId="26feeb1e-61f9-4884-bd45-321562e3d48f" providerId="ADAL" clId="{4A766264-F001-4F6B-8636-8951FD32AA2B}" dt="2019-03-28T15:29:46.247" v="765" actId="478"/>
          <ac:picMkLst>
            <pc:docMk/>
            <pc:sldMk cId="251606032" sldId="300"/>
            <ac:picMk id="17" creationId="{94463038-C9AA-40C0-8CC3-C62ED70A7C1E}"/>
          </ac:picMkLst>
        </pc:picChg>
        <pc:picChg chg="add mod">
          <ac:chgData name="Jim Hubbard" userId="26feeb1e-61f9-4884-bd45-321562e3d48f" providerId="ADAL" clId="{4A766264-F001-4F6B-8636-8951FD32AA2B}" dt="2019-03-28T15:33:15.907" v="821" actId="1076"/>
          <ac:picMkLst>
            <pc:docMk/>
            <pc:sldMk cId="251606032" sldId="300"/>
            <ac:picMk id="23" creationId="{ECEDD04E-21BE-4D5D-A2BF-3F1DD574DE74}"/>
          </ac:picMkLst>
        </pc:picChg>
        <pc:picChg chg="add mod">
          <ac:chgData name="Jim Hubbard" userId="26feeb1e-61f9-4884-bd45-321562e3d48f" providerId="ADAL" clId="{4A766264-F001-4F6B-8636-8951FD32AA2B}" dt="2019-03-28T15:33:26.308" v="823" actId="1076"/>
          <ac:picMkLst>
            <pc:docMk/>
            <pc:sldMk cId="251606032" sldId="300"/>
            <ac:picMk id="24" creationId="{4D5A9AF2-3D96-47D2-A3F3-93604AAC1B8A}"/>
          </ac:picMkLst>
        </pc:picChg>
        <pc:picChg chg="add mod">
          <ac:chgData name="Jim Hubbard" userId="26feeb1e-61f9-4884-bd45-321562e3d48f" providerId="ADAL" clId="{4A766264-F001-4F6B-8636-8951FD32AA2B}" dt="2019-03-28T15:33:35.427" v="825" actId="1076"/>
          <ac:picMkLst>
            <pc:docMk/>
            <pc:sldMk cId="251606032" sldId="300"/>
            <ac:picMk id="25" creationId="{945286CB-9355-4BFC-93E7-985C73DA5EB7}"/>
          </ac:picMkLst>
        </pc:picChg>
        <pc:picChg chg="add mod">
          <ac:chgData name="Jim Hubbard" userId="26feeb1e-61f9-4884-bd45-321562e3d48f" providerId="ADAL" clId="{4A766264-F001-4F6B-8636-8951FD32AA2B}" dt="2019-03-28T15:32:19.620" v="805" actId="14100"/>
          <ac:picMkLst>
            <pc:docMk/>
            <pc:sldMk cId="251606032" sldId="300"/>
            <ac:picMk id="30" creationId="{C8C92FBF-DE1A-4AAE-9F93-5E0EB53CE7E1}"/>
          </ac:picMkLst>
        </pc:picChg>
        <pc:picChg chg="del">
          <ac:chgData name="Jim Hubbard" userId="26feeb1e-61f9-4884-bd45-321562e3d48f" providerId="ADAL" clId="{4A766264-F001-4F6B-8636-8951FD32AA2B}" dt="2019-03-28T15:29:42.484" v="761" actId="478"/>
          <ac:picMkLst>
            <pc:docMk/>
            <pc:sldMk cId="251606032" sldId="300"/>
            <ac:picMk id="1025" creationId="{3939CB01-3E4C-4ECD-84F9-1DF8CEFADAEB}"/>
          </ac:picMkLst>
        </pc:picChg>
      </pc:sldChg>
      <pc:sldChg chg="addSp delSp modSp del">
        <pc:chgData name="Jim Hubbard" userId="26feeb1e-61f9-4884-bd45-321562e3d48f" providerId="ADAL" clId="{4A766264-F001-4F6B-8636-8951FD32AA2B}" dt="2019-03-28T15:32:11.579" v="804" actId="2696"/>
        <pc:sldMkLst>
          <pc:docMk/>
          <pc:sldMk cId="864754956" sldId="356"/>
        </pc:sldMkLst>
        <pc:spChg chg="mod">
          <ac:chgData name="Jim Hubbard" userId="26feeb1e-61f9-4884-bd45-321562e3d48f" providerId="ADAL" clId="{4A766264-F001-4F6B-8636-8951FD32AA2B}" dt="2019-03-28T15:17:27.010" v="65" actId="20577"/>
          <ac:spMkLst>
            <pc:docMk/>
            <pc:sldMk cId="864754956" sldId="356"/>
            <ac:spMk id="5" creationId="{00000000-0000-0000-0000-000000000000}"/>
          </ac:spMkLst>
        </pc:spChg>
        <pc:spChg chg="mod">
          <ac:chgData name="Jim Hubbard" userId="26feeb1e-61f9-4884-bd45-321562e3d48f" providerId="ADAL" clId="{4A766264-F001-4F6B-8636-8951FD32AA2B}" dt="2019-03-28T15:18:14.340" v="80" actId="20577"/>
          <ac:spMkLst>
            <pc:docMk/>
            <pc:sldMk cId="864754956" sldId="356"/>
            <ac:spMk id="8" creationId="{00000000-0000-0000-0000-000000000000}"/>
          </ac:spMkLst>
        </pc:spChg>
        <pc:spChg chg="del">
          <ac:chgData name="Jim Hubbard" userId="26feeb1e-61f9-4884-bd45-321562e3d48f" providerId="ADAL" clId="{4A766264-F001-4F6B-8636-8951FD32AA2B}" dt="2019-03-28T15:20:51.586" v="331" actId="478"/>
          <ac:spMkLst>
            <pc:docMk/>
            <pc:sldMk cId="864754956" sldId="356"/>
            <ac:spMk id="9" creationId="{00000000-0000-0000-0000-000000000000}"/>
          </ac:spMkLst>
        </pc:spChg>
        <pc:spChg chg="del">
          <ac:chgData name="Jim Hubbard" userId="26feeb1e-61f9-4884-bd45-321562e3d48f" providerId="ADAL" clId="{4A766264-F001-4F6B-8636-8951FD32AA2B}" dt="2019-03-28T15:20:50.185" v="330" actId="478"/>
          <ac:spMkLst>
            <pc:docMk/>
            <pc:sldMk cId="864754956" sldId="356"/>
            <ac:spMk id="10" creationId="{00000000-0000-0000-0000-000000000000}"/>
          </ac:spMkLst>
        </pc:spChg>
        <pc:spChg chg="del">
          <ac:chgData name="Jim Hubbard" userId="26feeb1e-61f9-4884-bd45-321562e3d48f" providerId="ADAL" clId="{4A766264-F001-4F6B-8636-8951FD32AA2B}" dt="2019-03-28T15:20:54.395" v="333" actId="478"/>
          <ac:spMkLst>
            <pc:docMk/>
            <pc:sldMk cId="864754956" sldId="356"/>
            <ac:spMk id="11" creationId="{00000000-0000-0000-0000-000000000000}"/>
          </ac:spMkLst>
        </pc:spChg>
        <pc:spChg chg="del">
          <ac:chgData name="Jim Hubbard" userId="26feeb1e-61f9-4884-bd45-321562e3d48f" providerId="ADAL" clId="{4A766264-F001-4F6B-8636-8951FD32AA2B}" dt="2019-03-28T15:20:53.097" v="332" actId="478"/>
          <ac:spMkLst>
            <pc:docMk/>
            <pc:sldMk cId="864754956" sldId="356"/>
            <ac:spMk id="12" creationId="{00000000-0000-0000-0000-000000000000}"/>
          </ac:spMkLst>
        </pc:spChg>
        <pc:spChg chg="del">
          <ac:chgData name="Jim Hubbard" userId="26feeb1e-61f9-4884-bd45-321562e3d48f" providerId="ADAL" clId="{4A766264-F001-4F6B-8636-8951FD32AA2B}" dt="2019-03-28T15:20:48.809" v="329" actId="478"/>
          <ac:spMkLst>
            <pc:docMk/>
            <pc:sldMk cId="864754956" sldId="356"/>
            <ac:spMk id="13" creationId="{F8667B82-63F8-431E-89DD-D60942BF443C}"/>
          </ac:spMkLst>
        </pc:spChg>
        <pc:spChg chg="del">
          <ac:chgData name="Jim Hubbard" userId="26feeb1e-61f9-4884-bd45-321562e3d48f" providerId="ADAL" clId="{4A766264-F001-4F6B-8636-8951FD32AA2B}" dt="2019-03-28T15:20:47.332" v="328" actId="478"/>
          <ac:spMkLst>
            <pc:docMk/>
            <pc:sldMk cId="864754956" sldId="356"/>
            <ac:spMk id="14" creationId="{F7F67417-7294-454E-9CEE-37C3073FFFA3}"/>
          </ac:spMkLst>
        </pc:spChg>
        <pc:spChg chg="del mod">
          <ac:chgData name="Jim Hubbard" userId="26feeb1e-61f9-4884-bd45-321562e3d48f" providerId="ADAL" clId="{4A766264-F001-4F6B-8636-8951FD32AA2B}" dt="2019-03-28T15:30:01.819" v="770"/>
          <ac:spMkLst>
            <pc:docMk/>
            <pc:sldMk cId="864754956" sldId="356"/>
            <ac:spMk id="15" creationId="{4B29E950-0CF6-45AB-96B0-2ED9649AD8A8}"/>
          </ac:spMkLst>
        </pc:spChg>
        <pc:spChg chg="add">
          <ac:chgData name="Jim Hubbard" userId="26feeb1e-61f9-4884-bd45-321562e3d48f" providerId="ADAL" clId="{4A766264-F001-4F6B-8636-8951FD32AA2B}" dt="2019-03-28T14:55:30.741" v="8"/>
          <ac:spMkLst>
            <pc:docMk/>
            <pc:sldMk cId="864754956" sldId="356"/>
            <ac:spMk id="16" creationId="{365397F0-B154-4C79-B93E-122E1FD51FF7}"/>
          </ac:spMkLst>
        </pc:spChg>
        <pc:spChg chg="add del mod">
          <ac:chgData name="Jim Hubbard" userId="26feeb1e-61f9-4884-bd45-321562e3d48f" providerId="ADAL" clId="{4A766264-F001-4F6B-8636-8951FD32AA2B}" dt="2019-03-28T15:31:51.203" v="801"/>
          <ac:spMkLst>
            <pc:docMk/>
            <pc:sldMk cId="864754956" sldId="356"/>
            <ac:spMk id="20" creationId="{A6B03623-E1E6-479E-9D53-349A563828D5}"/>
          </ac:spMkLst>
        </pc:spChg>
        <pc:spChg chg="add del mod">
          <ac:chgData name="Jim Hubbard" userId="26feeb1e-61f9-4884-bd45-321562e3d48f" providerId="ADAL" clId="{4A766264-F001-4F6B-8636-8951FD32AA2B}" dt="2019-03-28T15:31:51.203" v="801"/>
          <ac:spMkLst>
            <pc:docMk/>
            <pc:sldMk cId="864754956" sldId="356"/>
            <ac:spMk id="21" creationId="{F6529A90-DE5E-414F-A308-1B09BBA3D896}"/>
          </ac:spMkLst>
        </pc:spChg>
        <pc:spChg chg="add del mod">
          <ac:chgData name="Jim Hubbard" userId="26feeb1e-61f9-4884-bd45-321562e3d48f" providerId="ADAL" clId="{4A766264-F001-4F6B-8636-8951FD32AA2B}" dt="2019-03-28T15:31:51.203" v="801"/>
          <ac:spMkLst>
            <pc:docMk/>
            <pc:sldMk cId="864754956" sldId="356"/>
            <ac:spMk id="22" creationId="{9C95F371-0DF9-4163-B84C-4722B442AC4D}"/>
          </ac:spMkLst>
        </pc:spChg>
        <pc:spChg chg="add del mod">
          <ac:chgData name="Jim Hubbard" userId="26feeb1e-61f9-4884-bd45-321562e3d48f" providerId="ADAL" clId="{4A766264-F001-4F6B-8636-8951FD32AA2B}" dt="2019-03-28T15:31:51.203" v="801"/>
          <ac:spMkLst>
            <pc:docMk/>
            <pc:sldMk cId="864754956" sldId="356"/>
            <ac:spMk id="23" creationId="{6295E90A-4781-4D0B-8E98-88FA9CF6CF77}"/>
          </ac:spMkLst>
        </pc:spChg>
        <pc:picChg chg="add del mod">
          <ac:chgData name="Jim Hubbard" userId="26feeb1e-61f9-4884-bd45-321562e3d48f" providerId="ADAL" clId="{4A766264-F001-4F6B-8636-8951FD32AA2B}" dt="2019-03-28T15:31:51.203" v="801"/>
          <ac:picMkLst>
            <pc:docMk/>
            <pc:sldMk cId="864754956" sldId="356"/>
            <ac:picMk id="17" creationId="{534D7D72-B194-4F18-BD5C-128FD10DE5FD}"/>
          </ac:picMkLst>
        </pc:picChg>
        <pc:picChg chg="add del mod">
          <ac:chgData name="Jim Hubbard" userId="26feeb1e-61f9-4884-bd45-321562e3d48f" providerId="ADAL" clId="{4A766264-F001-4F6B-8636-8951FD32AA2B}" dt="2019-03-28T15:31:51.203" v="801"/>
          <ac:picMkLst>
            <pc:docMk/>
            <pc:sldMk cId="864754956" sldId="356"/>
            <ac:picMk id="18" creationId="{D109ABEA-6F58-436C-BFF8-8AF7D3E1982A}"/>
          </ac:picMkLst>
        </pc:picChg>
        <pc:picChg chg="add del mod">
          <ac:chgData name="Jim Hubbard" userId="26feeb1e-61f9-4884-bd45-321562e3d48f" providerId="ADAL" clId="{4A766264-F001-4F6B-8636-8951FD32AA2B}" dt="2019-03-28T15:31:51.203" v="801"/>
          <ac:picMkLst>
            <pc:docMk/>
            <pc:sldMk cId="864754956" sldId="356"/>
            <ac:picMk id="19" creationId="{7FF5CE70-92E8-436D-A2A9-F247C81356D9}"/>
          </ac:picMkLst>
        </pc:picChg>
        <pc:picChg chg="add del mod">
          <ac:chgData name="Jim Hubbard" userId="26feeb1e-61f9-4884-bd45-321562e3d48f" providerId="ADAL" clId="{4A766264-F001-4F6B-8636-8951FD32AA2B}" dt="2019-03-28T15:31:51.203" v="801"/>
          <ac:picMkLst>
            <pc:docMk/>
            <pc:sldMk cId="864754956" sldId="356"/>
            <ac:picMk id="24" creationId="{4F75BBCF-D9A8-4FCB-BA23-87889686FA85}"/>
          </ac:picMkLst>
        </pc:picChg>
      </pc:sldChg>
      <pc:sldChg chg="modSp add">
        <pc:chgData name="Jim Hubbard" userId="26feeb1e-61f9-4884-bd45-321562e3d48f" providerId="ADAL" clId="{4A766264-F001-4F6B-8636-8951FD32AA2B}" dt="2019-03-28T15:16:08.982" v="37" actId="20577"/>
        <pc:sldMkLst>
          <pc:docMk/>
          <pc:sldMk cId="160702652" sldId="377"/>
        </pc:sldMkLst>
        <pc:spChg chg="mod">
          <ac:chgData name="Jim Hubbard" userId="26feeb1e-61f9-4884-bd45-321562e3d48f" providerId="ADAL" clId="{4A766264-F001-4F6B-8636-8951FD32AA2B}" dt="2019-03-28T15:16:08.982" v="37" actId="20577"/>
          <ac:spMkLst>
            <pc:docMk/>
            <pc:sldMk cId="160702652" sldId="377"/>
            <ac:spMk id="5" creationId="{00000000-0000-0000-0000-000000000000}"/>
          </ac:spMkLst>
        </pc:spChg>
      </pc:sldChg>
      <pc:sldChg chg="modSp add">
        <pc:chgData name="Jim Hubbard" userId="26feeb1e-61f9-4884-bd45-321562e3d48f" providerId="ADAL" clId="{4A766264-F001-4F6B-8636-8951FD32AA2B}" dt="2019-03-28T15:16:14.224" v="40" actId="20577"/>
        <pc:sldMkLst>
          <pc:docMk/>
          <pc:sldMk cId="1943104407" sldId="378"/>
        </pc:sldMkLst>
        <pc:spChg chg="mod">
          <ac:chgData name="Jim Hubbard" userId="26feeb1e-61f9-4884-bd45-321562e3d48f" providerId="ADAL" clId="{4A766264-F001-4F6B-8636-8951FD32AA2B}" dt="2019-03-28T15:16:14.224" v="40" actId="20577"/>
          <ac:spMkLst>
            <pc:docMk/>
            <pc:sldMk cId="1943104407" sldId="378"/>
            <ac:spMk id="5" creationId="{00000000-0000-0000-0000-000000000000}"/>
          </ac:spMkLst>
        </pc:spChg>
      </pc:sldChg>
      <pc:sldChg chg="modSp add ord">
        <pc:chgData name="Jim Hubbard" userId="26feeb1e-61f9-4884-bd45-321562e3d48f" providerId="ADAL" clId="{4A766264-F001-4F6B-8636-8951FD32AA2B}" dt="2019-03-28T15:15:51.659" v="26" actId="20577"/>
        <pc:sldMkLst>
          <pc:docMk/>
          <pc:sldMk cId="1261051486" sldId="379"/>
        </pc:sldMkLst>
        <pc:spChg chg="mod">
          <ac:chgData name="Jim Hubbard" userId="26feeb1e-61f9-4884-bd45-321562e3d48f" providerId="ADAL" clId="{4A766264-F001-4F6B-8636-8951FD32AA2B}" dt="2019-03-28T15:15:51.659" v="26" actId="20577"/>
          <ac:spMkLst>
            <pc:docMk/>
            <pc:sldMk cId="1261051486" sldId="379"/>
            <ac:spMk id="5" creationId="{00000000-0000-0000-0000-000000000000}"/>
          </ac:spMkLst>
        </pc:spChg>
      </pc:sldChg>
      <pc:sldChg chg="addSp modSp add">
        <pc:chgData name="Jim Hubbard" userId="26feeb1e-61f9-4884-bd45-321562e3d48f" providerId="ADAL" clId="{4A766264-F001-4F6B-8636-8951FD32AA2B}" dt="2019-03-28T15:16:20.023" v="41" actId="20577"/>
        <pc:sldMkLst>
          <pc:docMk/>
          <pc:sldMk cId="4120035859" sldId="380"/>
        </pc:sldMkLst>
        <pc:spChg chg="mod">
          <ac:chgData name="Jim Hubbard" userId="26feeb1e-61f9-4884-bd45-321562e3d48f" providerId="ADAL" clId="{4A766264-F001-4F6B-8636-8951FD32AA2B}" dt="2019-03-28T15:16:20.023" v="41" actId="20577"/>
          <ac:spMkLst>
            <pc:docMk/>
            <pc:sldMk cId="4120035859" sldId="380"/>
            <ac:spMk id="5" creationId="{00000000-0000-0000-0000-000000000000}"/>
          </ac:spMkLst>
        </pc:spChg>
        <pc:spChg chg="add mod ord">
          <ac:chgData name="Jim Hubbard" userId="26feeb1e-61f9-4884-bd45-321562e3d48f" providerId="ADAL" clId="{4A766264-F001-4F6B-8636-8951FD32AA2B}" dt="2019-03-28T15:01:01.838" v="22" actId="167"/>
          <ac:spMkLst>
            <pc:docMk/>
            <pc:sldMk cId="4120035859" sldId="380"/>
            <ac:spMk id="11" creationId="{258C6832-42B1-4C2A-9E8A-B23A47426429}"/>
          </ac:spMkLst>
        </pc:spChg>
      </pc:sldChg>
      <pc:sldChg chg="modSp add ord">
        <pc:chgData name="Jim Hubbard" userId="26feeb1e-61f9-4884-bd45-321562e3d48f" providerId="ADAL" clId="{4A766264-F001-4F6B-8636-8951FD32AA2B}" dt="2019-03-28T15:16:03.431" v="34" actId="20577"/>
        <pc:sldMkLst>
          <pc:docMk/>
          <pc:sldMk cId="3338939882" sldId="381"/>
        </pc:sldMkLst>
        <pc:spChg chg="mod">
          <ac:chgData name="Jim Hubbard" userId="26feeb1e-61f9-4884-bd45-321562e3d48f" providerId="ADAL" clId="{4A766264-F001-4F6B-8636-8951FD32AA2B}" dt="2019-03-28T15:16:03.431" v="34" actId="20577"/>
          <ac:spMkLst>
            <pc:docMk/>
            <pc:sldMk cId="3338939882" sldId="381"/>
            <ac:spMk id="5" creationId="{00000000-0000-0000-0000-000000000000}"/>
          </ac:spMkLst>
        </pc:spChg>
      </pc:sldChg>
      <pc:sldChg chg="modSp add ord">
        <pc:chgData name="Jim Hubbard" userId="26feeb1e-61f9-4884-bd45-321562e3d48f" providerId="ADAL" clId="{4A766264-F001-4F6B-8636-8951FD32AA2B}" dt="2019-03-28T15:15:58.465" v="32" actId="20577"/>
        <pc:sldMkLst>
          <pc:docMk/>
          <pc:sldMk cId="792210400" sldId="382"/>
        </pc:sldMkLst>
        <pc:spChg chg="mod">
          <ac:chgData name="Jim Hubbard" userId="26feeb1e-61f9-4884-bd45-321562e3d48f" providerId="ADAL" clId="{4A766264-F001-4F6B-8636-8951FD32AA2B}" dt="2019-03-28T15:15:58.465" v="32" actId="20577"/>
          <ac:spMkLst>
            <pc:docMk/>
            <pc:sldMk cId="792210400" sldId="382"/>
            <ac:spMk id="5" creationId="{00000000-0000-0000-0000-000000000000}"/>
          </ac:spMkLst>
        </pc:spChg>
      </pc:sldChg>
      <pc:sldChg chg="modSp add">
        <pc:chgData name="Jim Hubbard" userId="26feeb1e-61f9-4884-bd45-321562e3d48f" providerId="ADAL" clId="{4A766264-F001-4F6B-8636-8951FD32AA2B}" dt="2019-03-28T15:37:04.330" v="879" actId="20577"/>
        <pc:sldMkLst>
          <pc:docMk/>
          <pc:sldMk cId="2542832369" sldId="383"/>
        </pc:sldMkLst>
        <pc:spChg chg="mod">
          <ac:chgData name="Jim Hubbard" userId="26feeb1e-61f9-4884-bd45-321562e3d48f" providerId="ADAL" clId="{4A766264-F001-4F6B-8636-8951FD32AA2B}" dt="2019-03-28T15:37:04.330" v="879" actId="20577"/>
          <ac:spMkLst>
            <pc:docMk/>
            <pc:sldMk cId="2542832369" sldId="383"/>
            <ac:spMk id="10" creationId="{00000000-0000-0000-0000-000000000000}"/>
          </ac:spMkLst>
        </pc:spChg>
      </pc:sldChg>
      <pc:sldMasterChg chg="delSldLayout">
        <pc:chgData name="Jim Hubbard" userId="26feeb1e-61f9-4884-bd45-321562e3d48f" providerId="ADAL" clId="{4A766264-F001-4F6B-8636-8951FD32AA2B}" dt="2019-03-28T15:27:19.481" v="652" actId="2696"/>
        <pc:sldMasterMkLst>
          <pc:docMk/>
          <pc:sldMasterMk cId="3308481549" sldId="2147483660"/>
        </pc:sldMasterMkLst>
        <pc:sldLayoutChg chg="del">
          <pc:chgData name="Jim Hubbard" userId="26feeb1e-61f9-4884-bd45-321562e3d48f" providerId="ADAL" clId="{4A766264-F001-4F6B-8636-8951FD32AA2B}" dt="2019-03-28T15:27:19.481" v="652" actId="2696"/>
          <pc:sldLayoutMkLst>
            <pc:docMk/>
            <pc:sldMasterMk cId="3308481549" sldId="2147483660"/>
            <pc:sldLayoutMk cId="2857145680" sldId="2147483670"/>
          </pc:sldLayoutMkLst>
        </pc:sldLayoutChg>
      </pc:sldMasterChg>
    </pc:docChg>
  </pc:docChgLst>
  <pc:docChgLst>
    <pc:chgData name="Richard Tunnicliffe" userId="S::richard.tunnicliffe@cbi.org.uk::9ca526a0-5bc9-4559-934b-1fcc859b37e6" providerId="AD" clId="Web-{7A47B528-AD6F-4673-B666-B9A27B9B052A}"/>
    <pc:docChg chg="modSld">
      <pc:chgData name="Richard Tunnicliffe" userId="S::richard.tunnicliffe@cbi.org.uk::9ca526a0-5bc9-4559-934b-1fcc859b37e6" providerId="AD" clId="Web-{7A47B528-AD6F-4673-B666-B9A27B9B052A}" dt="2019-02-13T09:05:33.357" v="67"/>
      <pc:docMkLst>
        <pc:docMk/>
      </pc:docMkLst>
    </pc:docChg>
  </pc:docChgLst>
  <pc:docChgLst>
    <pc:chgData name="James Sloan" userId="a652403a-9488-4000-89d5-91467cec3488" providerId="ADAL" clId="{1A1F87E9-3334-46A1-BD1F-65281CB02B6A}"/>
    <pc:docChg chg="custSel modSld">
      <pc:chgData name="James Sloan" userId="a652403a-9488-4000-89d5-91467cec3488" providerId="ADAL" clId="{1A1F87E9-3334-46A1-BD1F-65281CB02B6A}" dt="2019-02-14T15:27:40.345" v="1102" actId="20577"/>
      <pc:docMkLst>
        <pc:docMk/>
      </pc:docMkLst>
    </pc:docChg>
  </pc:docChgLst>
  <pc:docChgLst>
    <pc:chgData name="Chris Kelly" userId="S::chris.kelly@cbi.org.uk::d005a367-a1bf-411e-9e21-72d98b60d4e9" providerId="AD" clId="Web-{AB45FE82-5FFC-ABED-FB48-9F70534130A5}"/>
    <pc:docChg chg="modSld">
      <pc:chgData name="Chris Kelly" userId="S::chris.kelly@cbi.org.uk::d005a367-a1bf-411e-9e21-72d98b60d4e9" providerId="AD" clId="Web-{AB45FE82-5FFC-ABED-FB48-9F70534130A5}" dt="2019-02-14T15:25:59.237" v="2" actId="14100"/>
      <pc:docMkLst>
        <pc:docMk/>
      </pc:docMkLst>
    </pc:docChg>
  </pc:docChgLst>
  <pc:docChgLst>
    <pc:chgData name="Damian Waters" userId="de9c0eaa-dcb5-47ec-803b-c4eb2855b85d" providerId="ADAL" clId="{21DD2921-B490-4D40-AB2A-AC1AE07FB5C7}"/>
    <pc:docChg chg="delSld">
      <pc:chgData name="Damian Waters" userId="de9c0eaa-dcb5-47ec-803b-c4eb2855b85d" providerId="ADAL" clId="{21DD2921-B490-4D40-AB2A-AC1AE07FB5C7}" dt="2019-03-04T11:57:37.384" v="5" actId="2696"/>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1C6DADB-F88B-490C-8EE9-6ED2DB2B9F03}" type="datetimeFigureOut">
              <a:rPr lang="en-GB" smtClean="0"/>
              <a:t>28/03/2019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35453D8-9BA8-4A78-A6EE-9239E036FD50}" type="slidenum">
              <a:rPr lang="en-GB" smtClean="0"/>
              <a:t>‹#›</a:t>
            </a:fld>
            <a:endParaRPr lang="en-GB"/>
          </a:p>
        </p:txBody>
      </p:sp>
    </p:spTree>
    <p:extLst>
      <p:ext uri="{BB962C8B-B14F-4D97-AF65-F5344CB8AC3E}">
        <p14:creationId xmlns:p14="http://schemas.microsoft.com/office/powerpoint/2010/main" val="712058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11EB3B-218A-AB42-9A9A-16703D309C29}" type="slidenum">
              <a:rPr lang="en-US" smtClean="0"/>
              <a:t>2</a:t>
            </a:fld>
            <a:endParaRPr lang="en-US"/>
          </a:p>
        </p:txBody>
      </p:sp>
    </p:spTree>
    <p:extLst>
      <p:ext uri="{BB962C8B-B14F-4D97-AF65-F5344CB8AC3E}">
        <p14:creationId xmlns:p14="http://schemas.microsoft.com/office/powerpoint/2010/main" val="3053164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5453D8-9BA8-4A78-A6EE-9239E036FD50}" type="slidenum">
              <a:rPr lang="en-GB" smtClean="0"/>
              <a:t>6</a:t>
            </a:fld>
            <a:endParaRPr lang="en-GB"/>
          </a:p>
        </p:txBody>
      </p:sp>
    </p:spTree>
    <p:extLst>
      <p:ext uri="{BB962C8B-B14F-4D97-AF65-F5344CB8AC3E}">
        <p14:creationId xmlns:p14="http://schemas.microsoft.com/office/powerpoint/2010/main" val="14343460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ront cover">
    <p:spTree>
      <p:nvGrpSpPr>
        <p:cNvPr id="1" name=""/>
        <p:cNvGrpSpPr/>
        <p:nvPr/>
      </p:nvGrpSpPr>
      <p:grpSpPr>
        <a:xfrm>
          <a:off x="0" y="0"/>
          <a:ext cx="0" cy="0"/>
          <a:chOff x="0" y="0"/>
          <a:chExt cx="0" cy="0"/>
        </a:xfrm>
      </p:grpSpPr>
      <p:pic>
        <p:nvPicPr>
          <p:cNvPr id="9" name="Picture 8" descr="Tra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3"/>
            <a:ext cx="12192000" cy="6857657"/>
          </a:xfrm>
          <a:prstGeom prst="rect">
            <a:avLst/>
          </a:prstGeom>
        </p:spPr>
      </p:pic>
      <p:sp>
        <p:nvSpPr>
          <p:cNvPr id="2" name="Title 1"/>
          <p:cNvSpPr>
            <a:spLocks noGrp="1"/>
          </p:cNvSpPr>
          <p:nvPr>
            <p:ph type="title" hasCustomPrompt="1"/>
          </p:nvPr>
        </p:nvSpPr>
        <p:spPr>
          <a:xfrm>
            <a:off x="930833" y="2191029"/>
            <a:ext cx="7672611" cy="630572"/>
          </a:xfrm>
          <a:prstGeom prst="rect">
            <a:avLst/>
          </a:prstGeom>
        </p:spPr>
        <p:txBody>
          <a:bodyPr vert="horz" lIns="0" tIns="0" rIns="0" bIns="0" anchor="b" anchorCtr="0"/>
          <a:lstStyle>
            <a:lvl1pPr algn="l">
              <a:lnSpc>
                <a:spcPts val="4267"/>
              </a:lnSpc>
              <a:defRPr sz="4267" cap="all" spc="107">
                <a:solidFill>
                  <a:schemeClr val="bg1"/>
                </a:solidFill>
              </a:defRPr>
            </a:lvl1pPr>
          </a:lstStyle>
          <a:p>
            <a:r>
              <a:rPr lang="en-GB"/>
              <a:t>Title</a:t>
            </a:r>
            <a:endParaRPr lang="en-US"/>
          </a:p>
        </p:txBody>
      </p:sp>
      <p:sp>
        <p:nvSpPr>
          <p:cNvPr id="6" name="Text Placeholder 5"/>
          <p:cNvSpPr>
            <a:spLocks noGrp="1"/>
          </p:cNvSpPr>
          <p:nvPr>
            <p:ph type="body" sz="quarter" idx="10" hasCustomPrompt="1"/>
          </p:nvPr>
        </p:nvSpPr>
        <p:spPr>
          <a:xfrm>
            <a:off x="930289" y="3037573"/>
            <a:ext cx="5804739" cy="590600"/>
          </a:xfrm>
          <a:prstGeom prst="rect">
            <a:avLst/>
          </a:prstGeom>
        </p:spPr>
        <p:txBody>
          <a:bodyPr vert="horz" lIns="0" tIns="0" rIns="0" bIns="0"/>
          <a:lstStyle>
            <a:lvl1pPr marL="0" indent="0">
              <a:lnSpc>
                <a:spcPts val="2933"/>
              </a:lnSpc>
              <a:buFontTx/>
              <a:buNone/>
              <a:defRPr sz="2667" cap="all" spc="107">
                <a:solidFill>
                  <a:schemeClr val="bg1"/>
                </a:solidFill>
              </a:defRPr>
            </a:lvl1pPr>
            <a:lvl2pPr>
              <a:defRPr sz="3733" cap="all">
                <a:solidFill>
                  <a:schemeClr val="bg1"/>
                </a:solidFill>
              </a:defRPr>
            </a:lvl2pPr>
            <a:lvl3pPr>
              <a:defRPr sz="3733" cap="all">
                <a:solidFill>
                  <a:schemeClr val="bg1"/>
                </a:solidFill>
              </a:defRPr>
            </a:lvl3pPr>
            <a:lvl4pPr>
              <a:defRPr sz="3733" cap="all">
                <a:solidFill>
                  <a:schemeClr val="bg1"/>
                </a:solidFill>
              </a:defRPr>
            </a:lvl4pPr>
            <a:lvl5pPr>
              <a:defRPr sz="3733" cap="all">
                <a:solidFill>
                  <a:schemeClr val="bg1"/>
                </a:solidFill>
              </a:defRPr>
            </a:lvl5pPr>
          </a:lstStyle>
          <a:p>
            <a:pPr lvl="0"/>
            <a:r>
              <a:rPr lang="en-US"/>
              <a:t>S</a:t>
            </a:r>
            <a:r>
              <a:rPr lang="en-GB" err="1"/>
              <a:t>ub</a:t>
            </a:r>
            <a:r>
              <a:rPr lang="en-GB"/>
              <a:t>-title</a:t>
            </a:r>
            <a:endParaRPr lang="en-US"/>
          </a:p>
        </p:txBody>
      </p:sp>
    </p:spTree>
    <p:extLst>
      <p:ext uri="{BB962C8B-B14F-4D97-AF65-F5344CB8AC3E}">
        <p14:creationId xmlns:p14="http://schemas.microsoft.com/office/powerpoint/2010/main" val="1137264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Heading slide 1">
    <p:bg>
      <p:bgPr>
        <a:gradFill flip="none" rotWithShape="1">
          <a:gsLst>
            <a:gs pos="0">
              <a:srgbClr val="0071CF"/>
            </a:gs>
            <a:gs pos="100000">
              <a:srgbClr val="29316C"/>
            </a:gs>
          </a:gsLst>
          <a:lin ang="5400000" scaled="0"/>
          <a:tileRect/>
        </a:gradFill>
        <a:effectLst/>
      </p:bgPr>
    </p:bg>
    <p:spTree>
      <p:nvGrpSpPr>
        <p:cNvPr id="1" name=""/>
        <p:cNvGrpSpPr/>
        <p:nvPr/>
      </p:nvGrpSpPr>
      <p:grpSpPr>
        <a:xfrm>
          <a:off x="0" y="0"/>
          <a:ext cx="0" cy="0"/>
          <a:chOff x="0" y="0"/>
          <a:chExt cx="0" cy="0"/>
        </a:xfrm>
      </p:grpSpPr>
      <p:pic>
        <p:nvPicPr>
          <p:cNvPr id="3" name="Picture 2" descr="URG PPT title page 16x9.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2"/>
          <p:cNvSpPr>
            <a:spLocks noGrp="1"/>
          </p:cNvSpPr>
          <p:nvPr>
            <p:ph type="body" sz="quarter" idx="11"/>
          </p:nvPr>
        </p:nvSpPr>
        <p:spPr>
          <a:xfrm>
            <a:off x="816619" y="3407484"/>
            <a:ext cx="4694944" cy="704121"/>
          </a:xfrm>
          <a:prstGeom prst="rect">
            <a:avLst/>
          </a:prstGeom>
        </p:spPr>
        <p:txBody>
          <a:bodyPr vert="horz"/>
          <a:lstStyle>
            <a:lvl1pPr marL="0" indent="0">
              <a:spcBef>
                <a:spcPts val="0"/>
              </a:spcBef>
              <a:spcAft>
                <a:spcPts val="0"/>
              </a:spcAft>
              <a:buNone/>
              <a:defRPr sz="2400" cap="all" baseline="0">
                <a:solidFill>
                  <a:srgbClr val="FFFFFF"/>
                </a:solidFill>
              </a:defRPr>
            </a:lvl1pPr>
            <a:lvl2pPr>
              <a:defRPr sz="2000" cap="all">
                <a:solidFill>
                  <a:srgbClr val="FF671F"/>
                </a:solidFill>
              </a:defRPr>
            </a:lvl2pPr>
            <a:lvl3pPr>
              <a:defRPr sz="2000" cap="all">
                <a:solidFill>
                  <a:srgbClr val="FF671F"/>
                </a:solidFill>
              </a:defRPr>
            </a:lvl3pPr>
            <a:lvl4pPr>
              <a:defRPr sz="2000" cap="all">
                <a:solidFill>
                  <a:srgbClr val="FF671F"/>
                </a:solidFill>
              </a:defRPr>
            </a:lvl4pPr>
            <a:lvl5pPr>
              <a:defRPr sz="2000" cap="all">
                <a:solidFill>
                  <a:srgbClr val="FF671F"/>
                </a:solidFill>
              </a:defRPr>
            </a:lvl5pPr>
          </a:lstStyle>
          <a:p>
            <a:pPr lvl="0"/>
            <a:r>
              <a:rPr lang="en-US"/>
              <a:t>Edit Master text styles</a:t>
            </a:r>
          </a:p>
        </p:txBody>
      </p:sp>
      <p:sp>
        <p:nvSpPr>
          <p:cNvPr id="6" name="Title 1"/>
          <p:cNvSpPr>
            <a:spLocks noGrp="1"/>
          </p:cNvSpPr>
          <p:nvPr>
            <p:ph type="title"/>
          </p:nvPr>
        </p:nvSpPr>
        <p:spPr>
          <a:xfrm>
            <a:off x="816619" y="1340184"/>
            <a:ext cx="7846119" cy="2060864"/>
          </a:xfrm>
          <a:prstGeom prst="rect">
            <a:avLst/>
          </a:prstGeom>
        </p:spPr>
        <p:txBody>
          <a:bodyPr vert="horz" anchor="b" anchorCtr="0"/>
          <a:lstStyle>
            <a:lvl1pPr algn="l">
              <a:lnSpc>
                <a:spcPct val="80000"/>
              </a:lnSpc>
              <a:spcAft>
                <a:spcPts val="0"/>
              </a:spcAft>
              <a:defRPr sz="4000" cap="all" spc="0">
                <a:solidFill>
                  <a:srgbClr val="FFFFFF"/>
                </a:solidFill>
                <a:latin typeface="Arial"/>
                <a:cs typeface="Arial"/>
              </a:defRPr>
            </a:lvl1pPr>
          </a:lstStyle>
          <a:p>
            <a:r>
              <a:rPr lang="en-US"/>
              <a:t>Click to edit Master title style</a:t>
            </a:r>
          </a:p>
        </p:txBody>
      </p:sp>
      <p:sp>
        <p:nvSpPr>
          <p:cNvPr id="9" name="Right Triangle 8"/>
          <p:cNvSpPr/>
          <p:nvPr userDrawn="1"/>
        </p:nvSpPr>
        <p:spPr bwMode="auto">
          <a:xfrm flipH="1">
            <a:off x="10026316" y="6162842"/>
            <a:ext cx="2165684" cy="695158"/>
          </a:xfrm>
          <a:prstGeom prst="rtTriangl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19069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pic>
        <p:nvPicPr>
          <p:cNvPr id="2" name="Picture 1" descr="Untitled-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420" y="271252"/>
            <a:ext cx="11639971" cy="1270259"/>
          </a:xfrm>
          <a:prstGeom prst="rect">
            <a:avLst/>
          </a:prstGeom>
        </p:spPr>
      </p:pic>
      <p:sp>
        <p:nvSpPr>
          <p:cNvPr id="19" name="Slide Number Placeholder 12"/>
          <p:cNvSpPr>
            <a:spLocks noGrp="1"/>
          </p:cNvSpPr>
          <p:nvPr>
            <p:ph type="sldNum" sz="quarter" idx="4"/>
          </p:nvPr>
        </p:nvSpPr>
        <p:spPr>
          <a:xfrm>
            <a:off x="9014691"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1620F03D-3285-2949-96E4-B5EDA9E4EE33}" type="slidenum">
              <a:rPr lang="en-US" b="1" smtClean="0">
                <a:solidFill>
                  <a:srgbClr val="0C2B5A">
                    <a:tint val="75000"/>
                  </a:srgbClr>
                </a:solidFill>
              </a:rPr>
              <a:pPr fontAlgn="base">
                <a:spcBef>
                  <a:spcPct val="0"/>
                </a:spcBef>
                <a:spcAft>
                  <a:spcPct val="0"/>
                </a:spcAft>
              </a:pPr>
              <a:t>‹#›</a:t>
            </a:fld>
            <a:endParaRPr lang="en-US" b="1">
              <a:solidFill>
                <a:srgbClr val="0C2B5A">
                  <a:tint val="75000"/>
                </a:srgbClr>
              </a:solidFill>
            </a:endParaRPr>
          </a:p>
        </p:txBody>
      </p:sp>
      <p:sp>
        <p:nvSpPr>
          <p:cNvPr id="20" name="Date Placeholder 13"/>
          <p:cNvSpPr>
            <a:spLocks noGrp="1"/>
          </p:cNvSpPr>
          <p:nvPr>
            <p:ph type="dt" sz="half" idx="2"/>
          </p:nvPr>
        </p:nvSpPr>
        <p:spPr>
          <a:xfrm>
            <a:off x="332512"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8626476D-A5E5-054F-B582-5CECE75DD6FF}" type="datetime1">
              <a:rPr lang="en-GB" b="1" smtClean="0">
                <a:solidFill>
                  <a:srgbClr val="0C2B5A">
                    <a:tint val="75000"/>
                  </a:srgbClr>
                </a:solidFill>
              </a:rPr>
              <a:pPr fontAlgn="base">
                <a:spcBef>
                  <a:spcPct val="0"/>
                </a:spcBef>
                <a:spcAft>
                  <a:spcPct val="0"/>
                </a:spcAft>
              </a:pPr>
              <a:t>28/03/2019</a:t>
            </a:fld>
            <a:endParaRPr lang="en-US" b="1">
              <a:solidFill>
                <a:srgbClr val="0C2B5A">
                  <a:tint val="75000"/>
                </a:srgbClr>
              </a:solidFill>
            </a:endParaRPr>
          </a:p>
        </p:txBody>
      </p:sp>
      <p:sp>
        <p:nvSpPr>
          <p:cNvPr id="23" name="Title 2"/>
          <p:cNvSpPr>
            <a:spLocks noGrp="1"/>
          </p:cNvSpPr>
          <p:nvPr>
            <p:ph type="title"/>
          </p:nvPr>
        </p:nvSpPr>
        <p:spPr>
          <a:xfrm>
            <a:off x="609601" y="274638"/>
            <a:ext cx="9057793" cy="1041544"/>
          </a:xfrm>
        </p:spPr>
        <p:txBody>
          <a:bodyPr>
            <a:normAutofit/>
          </a:bodyPr>
          <a:lstStyle>
            <a:lvl1pPr>
              <a:defRPr sz="2500">
                <a:solidFill>
                  <a:schemeClr val="bg1"/>
                </a:solidFill>
              </a:defRPr>
            </a:lvl1pPr>
          </a:lstStyle>
          <a:p>
            <a:r>
              <a:rPr lang="en-US"/>
              <a:t>Click to edit Master title style</a:t>
            </a:r>
          </a:p>
        </p:txBody>
      </p:sp>
      <p:sp>
        <p:nvSpPr>
          <p:cNvPr id="24" name="Content Placeholder 2"/>
          <p:cNvSpPr>
            <a:spLocks noGrp="1"/>
          </p:cNvSpPr>
          <p:nvPr>
            <p:ph idx="13" hasCustomPrompt="1"/>
          </p:nvPr>
        </p:nvSpPr>
        <p:spPr>
          <a:xfrm>
            <a:off x="615759" y="1754909"/>
            <a:ext cx="5326301" cy="4384633"/>
          </a:xfrm>
          <a:prstGeom prst="rect">
            <a:avLst/>
          </a:prstGeom>
        </p:spPr>
        <p:txBody>
          <a:bodyPr/>
          <a:lstStyle>
            <a:lvl1pPr marL="273050" indent="-273050">
              <a:buClr>
                <a:schemeClr val="tx1"/>
              </a:buClr>
              <a:buSzPct val="100000"/>
              <a:buFont typeface="Lucida Grande"/>
              <a:buChar char="●"/>
              <a:defRPr sz="1800">
                <a:solidFill>
                  <a:srgbClr val="0C2B5A"/>
                </a:solidFill>
                <a:latin typeface="Arial"/>
                <a:cs typeface="Arial"/>
              </a:defRPr>
            </a:lvl1pPr>
            <a:lvl2pPr marL="808038" indent="-268288">
              <a:buClr>
                <a:schemeClr val="tx1"/>
              </a:buClr>
              <a:buSzPct val="100000"/>
              <a:buFont typeface="Lucida Grande"/>
              <a:buChar char="-"/>
              <a:defRPr sz="1600">
                <a:solidFill>
                  <a:srgbClr val="0C2B5A"/>
                </a:solidFill>
                <a:latin typeface="Arial"/>
                <a:cs typeface="Arial"/>
              </a:defRPr>
            </a:lvl2pPr>
            <a:lvl3pPr marL="1233488" indent="-228600">
              <a:buClr>
                <a:schemeClr val="tx1"/>
              </a:buClr>
              <a:buSzPct val="100000"/>
              <a:buFont typeface="Lucida Grande"/>
              <a:buChar char="•"/>
              <a:defRPr sz="1600">
                <a:solidFill>
                  <a:srgbClr val="0C2B5A"/>
                </a:solidFill>
                <a:latin typeface="Arial"/>
                <a:cs typeface="Arial"/>
              </a:defRPr>
            </a:lvl3pPr>
            <a:lvl4pPr marL="1708150" indent="-295275">
              <a:buClr>
                <a:schemeClr val="tx1"/>
              </a:buClr>
              <a:buSzPct val="100000"/>
              <a:buFont typeface="Lucida Grande"/>
              <a:buChar char="•"/>
              <a:defRPr sz="1600">
                <a:solidFill>
                  <a:srgbClr val="0C2B5A"/>
                </a:solidFill>
                <a:latin typeface="Arial"/>
                <a:cs typeface="Arial"/>
              </a:defRPr>
            </a:lvl4pPr>
            <a:lvl5pPr marL="2116138" indent="-228600">
              <a:buClr>
                <a:schemeClr val="tx1"/>
              </a:buClr>
              <a:buSzPct val="100000"/>
              <a:buFont typeface="Lucida Grande"/>
              <a:buChar char="•"/>
              <a:defRPr sz="1600">
                <a:solidFill>
                  <a:srgbClr val="0C2B5A"/>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martArt Placeholder 2"/>
          <p:cNvSpPr>
            <a:spLocks noGrp="1"/>
          </p:cNvSpPr>
          <p:nvPr>
            <p:ph type="dgm" sz="quarter" idx="14" hasCustomPrompt="1"/>
          </p:nvPr>
        </p:nvSpPr>
        <p:spPr>
          <a:xfrm>
            <a:off x="6373091" y="1754909"/>
            <a:ext cx="5263765" cy="4387273"/>
          </a:xfrm>
        </p:spPr>
        <p:txBody>
          <a:bodyPr anchor="ctr"/>
          <a:lstStyle>
            <a:lvl1pPr marL="0" indent="0" algn="ctr">
              <a:buNone/>
              <a:defRPr/>
            </a:lvl1pPr>
          </a:lstStyle>
          <a:p>
            <a:r>
              <a:rPr lang="en-US"/>
              <a:t>Smart art / graphic</a:t>
            </a:r>
          </a:p>
        </p:txBody>
      </p:sp>
    </p:spTree>
    <p:extLst>
      <p:ext uri="{BB962C8B-B14F-4D97-AF65-F5344CB8AC3E}">
        <p14:creationId xmlns:p14="http://schemas.microsoft.com/office/powerpoint/2010/main" val="217451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667088" y="476254"/>
            <a:ext cx="10942813" cy="712644"/>
          </a:xfrm>
          <a:prstGeom prst="rect">
            <a:avLst/>
          </a:prstGeom>
        </p:spPr>
        <p:txBody>
          <a:bodyPr vert="horz" lIns="0" tIns="0" rIns="0" bIns="0"/>
          <a:lstStyle>
            <a:lvl1pPr algn="l">
              <a:lnSpc>
                <a:spcPts val="4000"/>
              </a:lnSpc>
              <a:defRPr sz="3467" cap="all" baseline="0"/>
            </a:lvl1pPr>
          </a:lstStyle>
          <a:p>
            <a:r>
              <a:rPr lang="en-GB"/>
              <a:t>SLIDE HEADING</a:t>
            </a:r>
            <a:endParaRPr lang="en-US"/>
          </a:p>
        </p:txBody>
      </p:sp>
      <p:cxnSp>
        <p:nvCxnSpPr>
          <p:cNvPr id="6" name="Straight Connector 5"/>
          <p:cNvCxnSpPr/>
          <p:nvPr userDrawn="1"/>
        </p:nvCxnSpPr>
        <p:spPr>
          <a:xfrm>
            <a:off x="667088" y="400895"/>
            <a:ext cx="1094281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riangle 9"/>
          <p:cNvSpPr/>
          <p:nvPr userDrawn="1"/>
        </p:nvSpPr>
        <p:spPr>
          <a:xfrm>
            <a:off x="10128448" y="6220424"/>
            <a:ext cx="2063552" cy="637576"/>
          </a:xfrm>
          <a:prstGeom prst="triangle">
            <a:avLst>
              <a:gd name="adj" fmla="val 10000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Slide Number Placeholder 1"/>
          <p:cNvSpPr txBox="1">
            <a:spLocks/>
          </p:cNvSpPr>
          <p:nvPr userDrawn="1"/>
        </p:nvSpPr>
        <p:spPr>
          <a:xfrm>
            <a:off x="9235831" y="6387223"/>
            <a:ext cx="2844800" cy="366183"/>
          </a:xfrm>
          <a:prstGeom prst="rect">
            <a:avLst/>
          </a:prstGeom>
        </p:spPr>
        <p:txBody>
          <a:bodyPr vert="horz" lIns="121920" tIns="60960" rIns="121920" bIns="60960" rtlCol="0" anchor="ctr"/>
          <a:lstStyle>
            <a:defPPr>
              <a:defRPr lang="en-US"/>
            </a:defPPr>
            <a:lvl1pPr marL="0" algn="r" defTabSz="407979" rtl="0" eaLnBrk="1" latinLnBrk="0" hangingPunct="1">
              <a:defRPr sz="1100" kern="1200">
                <a:solidFill>
                  <a:schemeClr val="bg1"/>
                </a:solidFill>
                <a:latin typeface="+mn-lt"/>
                <a:ea typeface="+mn-ea"/>
                <a:cs typeface="+mn-cs"/>
              </a:defRPr>
            </a:lvl1pPr>
            <a:lvl2pPr marL="407979" algn="l" defTabSz="407979" rtl="0" eaLnBrk="1" latinLnBrk="0" hangingPunct="1">
              <a:defRPr sz="1600" kern="1200">
                <a:solidFill>
                  <a:schemeClr val="tx1"/>
                </a:solidFill>
                <a:latin typeface="+mn-lt"/>
                <a:ea typeface="+mn-ea"/>
                <a:cs typeface="+mn-cs"/>
              </a:defRPr>
            </a:lvl2pPr>
            <a:lvl3pPr marL="815957" algn="l" defTabSz="407979" rtl="0" eaLnBrk="1" latinLnBrk="0" hangingPunct="1">
              <a:defRPr sz="1600" kern="1200">
                <a:solidFill>
                  <a:schemeClr val="tx1"/>
                </a:solidFill>
                <a:latin typeface="+mn-lt"/>
                <a:ea typeface="+mn-ea"/>
                <a:cs typeface="+mn-cs"/>
              </a:defRPr>
            </a:lvl3pPr>
            <a:lvl4pPr marL="1223936" algn="l" defTabSz="407979" rtl="0" eaLnBrk="1" latinLnBrk="0" hangingPunct="1">
              <a:defRPr sz="1600" kern="1200">
                <a:solidFill>
                  <a:schemeClr val="tx1"/>
                </a:solidFill>
                <a:latin typeface="+mn-lt"/>
                <a:ea typeface="+mn-ea"/>
                <a:cs typeface="+mn-cs"/>
              </a:defRPr>
            </a:lvl4pPr>
            <a:lvl5pPr marL="1631915" algn="l" defTabSz="407979" rtl="0" eaLnBrk="1" latinLnBrk="0" hangingPunct="1">
              <a:defRPr sz="1600" kern="1200">
                <a:solidFill>
                  <a:schemeClr val="tx1"/>
                </a:solidFill>
                <a:latin typeface="+mn-lt"/>
                <a:ea typeface="+mn-ea"/>
                <a:cs typeface="+mn-cs"/>
              </a:defRPr>
            </a:lvl5pPr>
            <a:lvl6pPr marL="2039894" algn="l" defTabSz="407979" rtl="0" eaLnBrk="1" latinLnBrk="0" hangingPunct="1">
              <a:defRPr sz="1600" kern="1200">
                <a:solidFill>
                  <a:schemeClr val="tx1"/>
                </a:solidFill>
                <a:latin typeface="+mn-lt"/>
                <a:ea typeface="+mn-ea"/>
                <a:cs typeface="+mn-cs"/>
              </a:defRPr>
            </a:lvl6pPr>
            <a:lvl7pPr marL="2447873" algn="l" defTabSz="407979" rtl="0" eaLnBrk="1" latinLnBrk="0" hangingPunct="1">
              <a:defRPr sz="1600" kern="1200">
                <a:solidFill>
                  <a:schemeClr val="tx1"/>
                </a:solidFill>
                <a:latin typeface="+mn-lt"/>
                <a:ea typeface="+mn-ea"/>
                <a:cs typeface="+mn-cs"/>
              </a:defRPr>
            </a:lvl7pPr>
            <a:lvl8pPr marL="2855852" algn="l" defTabSz="407979" rtl="0" eaLnBrk="1" latinLnBrk="0" hangingPunct="1">
              <a:defRPr sz="1600" kern="1200">
                <a:solidFill>
                  <a:schemeClr val="tx1"/>
                </a:solidFill>
                <a:latin typeface="+mn-lt"/>
                <a:ea typeface="+mn-ea"/>
                <a:cs typeface="+mn-cs"/>
              </a:defRPr>
            </a:lvl8pPr>
            <a:lvl9pPr marL="3263830" algn="l" defTabSz="407979" rtl="0" eaLnBrk="1" latinLnBrk="0" hangingPunct="1">
              <a:defRPr sz="1600" kern="1200">
                <a:solidFill>
                  <a:schemeClr val="tx1"/>
                </a:solidFill>
                <a:latin typeface="+mn-lt"/>
                <a:ea typeface="+mn-ea"/>
                <a:cs typeface="+mn-cs"/>
              </a:defRPr>
            </a:lvl9pPr>
          </a:lstStyle>
          <a:p>
            <a:fld id="{0F3E915A-A851-4F47-881A-1FF5BE2B29D8}" type="slidenum">
              <a:rPr lang="en-US" sz="1333" smtClean="0">
                <a:solidFill>
                  <a:schemeClr val="bg1"/>
                </a:solidFill>
              </a:rPr>
              <a:pPr/>
              <a:t>‹#›</a:t>
            </a:fld>
            <a:endParaRPr lang="en-US" sz="1333">
              <a:solidFill>
                <a:schemeClr val="bg1"/>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7090" y="6306166"/>
            <a:ext cx="820399" cy="299511"/>
          </a:xfrm>
          <a:prstGeom prst="rect">
            <a:avLst/>
          </a:prstGeom>
        </p:spPr>
      </p:pic>
    </p:spTree>
    <p:extLst>
      <p:ext uri="{BB962C8B-B14F-4D97-AF65-F5344CB8AC3E}">
        <p14:creationId xmlns:p14="http://schemas.microsoft.com/office/powerpoint/2010/main" val="3320284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ack cover">
    <p:spTree>
      <p:nvGrpSpPr>
        <p:cNvPr id="1" name=""/>
        <p:cNvGrpSpPr/>
        <p:nvPr/>
      </p:nvGrpSpPr>
      <p:grpSpPr>
        <a:xfrm>
          <a:off x="0" y="0"/>
          <a:ext cx="0" cy="0"/>
          <a:chOff x="0" y="0"/>
          <a:chExt cx="0" cy="0"/>
        </a:xfrm>
      </p:grpSpPr>
      <p:pic>
        <p:nvPicPr>
          <p:cNvPr id="9" name="Picture 8" descr="Tra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3"/>
            <a:ext cx="12192000" cy="6857657"/>
          </a:xfrm>
          <a:prstGeom prst="rect">
            <a:avLst/>
          </a:prstGeom>
        </p:spPr>
      </p:pic>
      <p:sp>
        <p:nvSpPr>
          <p:cNvPr id="3" name="Text Placeholder 5"/>
          <p:cNvSpPr>
            <a:spLocks noGrp="1"/>
          </p:cNvSpPr>
          <p:nvPr>
            <p:ph type="body" sz="quarter" idx="10" hasCustomPrompt="1"/>
          </p:nvPr>
        </p:nvSpPr>
        <p:spPr>
          <a:xfrm>
            <a:off x="930289" y="1829885"/>
            <a:ext cx="5804739" cy="1994479"/>
          </a:xfrm>
          <a:prstGeom prst="rect">
            <a:avLst/>
          </a:prstGeom>
        </p:spPr>
        <p:txBody>
          <a:bodyPr vert="horz" lIns="0" tIns="0" rIns="0" bIns="0"/>
          <a:lstStyle>
            <a:lvl1pPr marL="0" indent="0">
              <a:lnSpc>
                <a:spcPts val="3200"/>
              </a:lnSpc>
              <a:buFontTx/>
              <a:buNone/>
              <a:defRPr sz="2667" cap="none" spc="0" baseline="0">
                <a:solidFill>
                  <a:schemeClr val="bg1"/>
                </a:solidFill>
              </a:defRPr>
            </a:lvl1pPr>
            <a:lvl2pPr>
              <a:defRPr sz="3733" cap="all">
                <a:solidFill>
                  <a:schemeClr val="bg1"/>
                </a:solidFill>
              </a:defRPr>
            </a:lvl2pPr>
            <a:lvl3pPr>
              <a:defRPr sz="3733" cap="all">
                <a:solidFill>
                  <a:schemeClr val="bg1"/>
                </a:solidFill>
              </a:defRPr>
            </a:lvl3pPr>
            <a:lvl4pPr>
              <a:defRPr sz="3733" cap="all">
                <a:solidFill>
                  <a:schemeClr val="bg1"/>
                </a:solidFill>
              </a:defRPr>
            </a:lvl4pPr>
            <a:lvl5pPr>
              <a:defRPr sz="3733" cap="all">
                <a:solidFill>
                  <a:schemeClr val="bg1"/>
                </a:solidFill>
              </a:defRPr>
            </a:lvl5pPr>
          </a:lstStyle>
          <a:p>
            <a:pPr lvl="0"/>
            <a:r>
              <a:rPr lang="en-GB"/>
              <a:t>For more information, contact:</a:t>
            </a:r>
          </a:p>
          <a:p>
            <a:pPr lvl="0"/>
            <a:r>
              <a:rPr lang="en-GB"/>
              <a:t>T: +44 (0)20 7395 XXXX</a:t>
            </a:r>
          </a:p>
          <a:p>
            <a:pPr lvl="0"/>
            <a:r>
              <a:rPr lang="en-GB"/>
              <a:t>E: name.name@cbi.org.uk</a:t>
            </a:r>
            <a:endParaRPr lang="en-US"/>
          </a:p>
        </p:txBody>
      </p:sp>
    </p:spTree>
    <p:extLst>
      <p:ext uri="{BB962C8B-B14F-4D97-AF65-F5344CB8AC3E}">
        <p14:creationId xmlns:p14="http://schemas.microsoft.com/office/powerpoint/2010/main" val="878718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start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p:cNvSpPr>
            <a:spLocks noGrp="1"/>
          </p:cNvSpPr>
          <p:nvPr>
            <p:ph type="body" sz="quarter" idx="12" hasCustomPrompt="1"/>
          </p:nvPr>
        </p:nvSpPr>
        <p:spPr>
          <a:xfrm>
            <a:off x="667089" y="1387148"/>
            <a:ext cx="6427395" cy="899591"/>
          </a:xfrm>
          <a:prstGeom prst="rect">
            <a:avLst/>
          </a:prstGeom>
        </p:spPr>
        <p:txBody>
          <a:bodyPr vert="horz" lIns="0" tIns="0" rIns="0" bIns="0"/>
          <a:lstStyle>
            <a:lvl1pPr marL="0" indent="0">
              <a:buFontTx/>
              <a:buNone/>
              <a:defRPr sz="2400" b="0" i="0" spc="107" baseline="0">
                <a:solidFill>
                  <a:srgbClr val="FFFFFF"/>
                </a:solidFill>
              </a:defRPr>
            </a:lvl1pPr>
            <a:lvl2pPr marL="4233" indent="0">
              <a:spcBef>
                <a:spcPts val="1312"/>
              </a:spcBef>
              <a:buFontTx/>
              <a:buNone/>
              <a:defRPr sz="2133" b="1" i="0" baseline="0">
                <a:solidFill>
                  <a:schemeClr val="accent6"/>
                </a:solidFill>
              </a:defRPr>
            </a:lvl2pPr>
          </a:lstStyle>
          <a:p>
            <a:pPr lvl="0"/>
            <a:r>
              <a:rPr lang="en-GB"/>
              <a:t>Short description of section contents</a:t>
            </a:r>
          </a:p>
        </p:txBody>
      </p:sp>
      <p:sp>
        <p:nvSpPr>
          <p:cNvPr id="20" name="Triangle 19"/>
          <p:cNvSpPr/>
          <p:nvPr userDrawn="1"/>
        </p:nvSpPr>
        <p:spPr>
          <a:xfrm>
            <a:off x="9794677" y="6117299"/>
            <a:ext cx="2397324" cy="740701"/>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Slide Number Placeholder 1"/>
          <p:cNvSpPr txBox="1">
            <a:spLocks/>
          </p:cNvSpPr>
          <p:nvPr userDrawn="1"/>
        </p:nvSpPr>
        <p:spPr>
          <a:xfrm>
            <a:off x="9096820" y="6349315"/>
            <a:ext cx="2844800" cy="366183"/>
          </a:xfrm>
          <a:prstGeom prst="rect">
            <a:avLst/>
          </a:prstGeom>
        </p:spPr>
        <p:txBody>
          <a:bodyPr vert="horz" lIns="121920" tIns="60960" rIns="121920" bIns="60960" rtlCol="0" anchor="ctr"/>
          <a:lstStyle>
            <a:defPPr>
              <a:defRPr lang="en-US"/>
            </a:defPPr>
            <a:lvl1pPr marL="0" algn="r" defTabSz="407979" rtl="0" eaLnBrk="1" latinLnBrk="0" hangingPunct="1">
              <a:defRPr sz="1100" kern="1200">
                <a:solidFill>
                  <a:schemeClr val="bg1"/>
                </a:solidFill>
                <a:latin typeface="+mn-lt"/>
                <a:ea typeface="+mn-ea"/>
                <a:cs typeface="+mn-cs"/>
              </a:defRPr>
            </a:lvl1pPr>
            <a:lvl2pPr marL="407979" algn="l" defTabSz="407979" rtl="0" eaLnBrk="1" latinLnBrk="0" hangingPunct="1">
              <a:defRPr sz="1600" kern="1200">
                <a:solidFill>
                  <a:schemeClr val="tx1"/>
                </a:solidFill>
                <a:latin typeface="+mn-lt"/>
                <a:ea typeface="+mn-ea"/>
                <a:cs typeface="+mn-cs"/>
              </a:defRPr>
            </a:lvl2pPr>
            <a:lvl3pPr marL="815957" algn="l" defTabSz="407979" rtl="0" eaLnBrk="1" latinLnBrk="0" hangingPunct="1">
              <a:defRPr sz="1600" kern="1200">
                <a:solidFill>
                  <a:schemeClr val="tx1"/>
                </a:solidFill>
                <a:latin typeface="+mn-lt"/>
                <a:ea typeface="+mn-ea"/>
                <a:cs typeface="+mn-cs"/>
              </a:defRPr>
            </a:lvl3pPr>
            <a:lvl4pPr marL="1223936" algn="l" defTabSz="407979" rtl="0" eaLnBrk="1" latinLnBrk="0" hangingPunct="1">
              <a:defRPr sz="1600" kern="1200">
                <a:solidFill>
                  <a:schemeClr val="tx1"/>
                </a:solidFill>
                <a:latin typeface="+mn-lt"/>
                <a:ea typeface="+mn-ea"/>
                <a:cs typeface="+mn-cs"/>
              </a:defRPr>
            </a:lvl4pPr>
            <a:lvl5pPr marL="1631915" algn="l" defTabSz="407979" rtl="0" eaLnBrk="1" latinLnBrk="0" hangingPunct="1">
              <a:defRPr sz="1600" kern="1200">
                <a:solidFill>
                  <a:schemeClr val="tx1"/>
                </a:solidFill>
                <a:latin typeface="+mn-lt"/>
                <a:ea typeface="+mn-ea"/>
                <a:cs typeface="+mn-cs"/>
              </a:defRPr>
            </a:lvl5pPr>
            <a:lvl6pPr marL="2039894" algn="l" defTabSz="407979" rtl="0" eaLnBrk="1" latinLnBrk="0" hangingPunct="1">
              <a:defRPr sz="1600" kern="1200">
                <a:solidFill>
                  <a:schemeClr val="tx1"/>
                </a:solidFill>
                <a:latin typeface="+mn-lt"/>
                <a:ea typeface="+mn-ea"/>
                <a:cs typeface="+mn-cs"/>
              </a:defRPr>
            </a:lvl6pPr>
            <a:lvl7pPr marL="2447873" algn="l" defTabSz="407979" rtl="0" eaLnBrk="1" latinLnBrk="0" hangingPunct="1">
              <a:defRPr sz="1600" kern="1200">
                <a:solidFill>
                  <a:schemeClr val="tx1"/>
                </a:solidFill>
                <a:latin typeface="+mn-lt"/>
                <a:ea typeface="+mn-ea"/>
                <a:cs typeface="+mn-cs"/>
              </a:defRPr>
            </a:lvl7pPr>
            <a:lvl8pPr marL="2855852" algn="l" defTabSz="407979" rtl="0" eaLnBrk="1" latinLnBrk="0" hangingPunct="1">
              <a:defRPr sz="1600" kern="1200">
                <a:solidFill>
                  <a:schemeClr val="tx1"/>
                </a:solidFill>
                <a:latin typeface="+mn-lt"/>
                <a:ea typeface="+mn-ea"/>
                <a:cs typeface="+mn-cs"/>
              </a:defRPr>
            </a:lvl8pPr>
            <a:lvl9pPr marL="3263830" algn="l" defTabSz="407979" rtl="0" eaLnBrk="1" latinLnBrk="0" hangingPunct="1">
              <a:defRPr sz="1600" kern="1200">
                <a:solidFill>
                  <a:schemeClr val="tx1"/>
                </a:solidFill>
                <a:latin typeface="+mn-lt"/>
                <a:ea typeface="+mn-ea"/>
                <a:cs typeface="+mn-cs"/>
              </a:defRPr>
            </a:lvl9pPr>
          </a:lstStyle>
          <a:p>
            <a:fld id="{0F3E915A-A851-4F47-881A-1FF5BE2B29D8}" type="slidenum">
              <a:rPr lang="en-US" sz="1467" smtClean="0">
                <a:solidFill>
                  <a:schemeClr val="tx1"/>
                </a:solidFill>
              </a:rPr>
              <a:pPr/>
              <a:t>‹#›</a:t>
            </a:fld>
            <a:endParaRPr lang="en-US" sz="1467">
              <a:solidFill>
                <a:schemeClr val="tx1"/>
              </a:solidFill>
            </a:endParaRPr>
          </a:p>
        </p:txBody>
      </p:sp>
      <p:sp>
        <p:nvSpPr>
          <p:cNvPr id="14" name="Title 13"/>
          <p:cNvSpPr>
            <a:spLocks noGrp="1"/>
          </p:cNvSpPr>
          <p:nvPr>
            <p:ph type="title" hasCustomPrompt="1"/>
          </p:nvPr>
        </p:nvSpPr>
        <p:spPr>
          <a:xfrm>
            <a:off x="667088" y="476254"/>
            <a:ext cx="10942813" cy="712644"/>
          </a:xfrm>
          <a:prstGeom prst="rect">
            <a:avLst/>
          </a:prstGeom>
        </p:spPr>
        <p:txBody>
          <a:bodyPr vert="horz" lIns="0" tIns="0" rIns="0" bIns="0"/>
          <a:lstStyle>
            <a:lvl1pPr algn="l">
              <a:lnSpc>
                <a:spcPts val="4000"/>
              </a:lnSpc>
              <a:defRPr sz="3467" cap="all" baseline="0">
                <a:solidFill>
                  <a:schemeClr val="bg1"/>
                </a:solidFill>
              </a:defRPr>
            </a:lvl1pPr>
          </a:lstStyle>
          <a:p>
            <a:r>
              <a:rPr lang="en-GB"/>
              <a:t>SLIDE HEADING</a:t>
            </a:r>
            <a:endParaRPr lang="en-US"/>
          </a:p>
        </p:txBody>
      </p:sp>
      <p:cxnSp>
        <p:nvCxnSpPr>
          <p:cNvPr id="15" name="Straight Connector 14"/>
          <p:cNvCxnSpPr/>
          <p:nvPr userDrawn="1"/>
        </p:nvCxnSpPr>
        <p:spPr>
          <a:xfrm>
            <a:off x="667088" y="400895"/>
            <a:ext cx="10942813"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999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6858000"/>
          </a:xfrm>
          <a:prstGeom prst="rect">
            <a:avLst/>
          </a:prstGeom>
        </p:spPr>
      </p:pic>
      <p:sp>
        <p:nvSpPr>
          <p:cNvPr id="9" name="Triangle 8"/>
          <p:cNvSpPr/>
          <p:nvPr userDrawn="1"/>
        </p:nvSpPr>
        <p:spPr>
          <a:xfrm>
            <a:off x="9794677" y="6117299"/>
            <a:ext cx="2397324" cy="740701"/>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Slide Number Placeholder 1"/>
          <p:cNvSpPr txBox="1">
            <a:spLocks/>
          </p:cNvSpPr>
          <p:nvPr userDrawn="1"/>
        </p:nvSpPr>
        <p:spPr>
          <a:xfrm>
            <a:off x="9096820" y="6349315"/>
            <a:ext cx="2844800" cy="366183"/>
          </a:xfrm>
          <a:prstGeom prst="rect">
            <a:avLst/>
          </a:prstGeom>
        </p:spPr>
        <p:txBody>
          <a:bodyPr vert="horz" lIns="121920" tIns="60960" rIns="121920" bIns="60960" rtlCol="0" anchor="ctr"/>
          <a:lstStyle>
            <a:defPPr>
              <a:defRPr lang="en-US"/>
            </a:defPPr>
            <a:lvl1pPr marL="0" algn="r" defTabSz="407979" rtl="0" eaLnBrk="1" latinLnBrk="0" hangingPunct="1">
              <a:defRPr sz="1100" kern="1200">
                <a:solidFill>
                  <a:schemeClr val="bg1"/>
                </a:solidFill>
                <a:latin typeface="+mn-lt"/>
                <a:ea typeface="+mn-ea"/>
                <a:cs typeface="+mn-cs"/>
              </a:defRPr>
            </a:lvl1pPr>
            <a:lvl2pPr marL="407979" algn="l" defTabSz="407979" rtl="0" eaLnBrk="1" latinLnBrk="0" hangingPunct="1">
              <a:defRPr sz="1600" kern="1200">
                <a:solidFill>
                  <a:schemeClr val="tx1"/>
                </a:solidFill>
                <a:latin typeface="+mn-lt"/>
                <a:ea typeface="+mn-ea"/>
                <a:cs typeface="+mn-cs"/>
              </a:defRPr>
            </a:lvl2pPr>
            <a:lvl3pPr marL="815957" algn="l" defTabSz="407979" rtl="0" eaLnBrk="1" latinLnBrk="0" hangingPunct="1">
              <a:defRPr sz="1600" kern="1200">
                <a:solidFill>
                  <a:schemeClr val="tx1"/>
                </a:solidFill>
                <a:latin typeface="+mn-lt"/>
                <a:ea typeface="+mn-ea"/>
                <a:cs typeface="+mn-cs"/>
              </a:defRPr>
            </a:lvl3pPr>
            <a:lvl4pPr marL="1223936" algn="l" defTabSz="407979" rtl="0" eaLnBrk="1" latinLnBrk="0" hangingPunct="1">
              <a:defRPr sz="1600" kern="1200">
                <a:solidFill>
                  <a:schemeClr val="tx1"/>
                </a:solidFill>
                <a:latin typeface="+mn-lt"/>
                <a:ea typeface="+mn-ea"/>
                <a:cs typeface="+mn-cs"/>
              </a:defRPr>
            </a:lvl4pPr>
            <a:lvl5pPr marL="1631915" algn="l" defTabSz="407979" rtl="0" eaLnBrk="1" latinLnBrk="0" hangingPunct="1">
              <a:defRPr sz="1600" kern="1200">
                <a:solidFill>
                  <a:schemeClr val="tx1"/>
                </a:solidFill>
                <a:latin typeface="+mn-lt"/>
                <a:ea typeface="+mn-ea"/>
                <a:cs typeface="+mn-cs"/>
              </a:defRPr>
            </a:lvl5pPr>
            <a:lvl6pPr marL="2039894" algn="l" defTabSz="407979" rtl="0" eaLnBrk="1" latinLnBrk="0" hangingPunct="1">
              <a:defRPr sz="1600" kern="1200">
                <a:solidFill>
                  <a:schemeClr val="tx1"/>
                </a:solidFill>
                <a:latin typeface="+mn-lt"/>
                <a:ea typeface="+mn-ea"/>
                <a:cs typeface="+mn-cs"/>
              </a:defRPr>
            </a:lvl6pPr>
            <a:lvl7pPr marL="2447873" algn="l" defTabSz="407979" rtl="0" eaLnBrk="1" latinLnBrk="0" hangingPunct="1">
              <a:defRPr sz="1600" kern="1200">
                <a:solidFill>
                  <a:schemeClr val="tx1"/>
                </a:solidFill>
                <a:latin typeface="+mn-lt"/>
                <a:ea typeface="+mn-ea"/>
                <a:cs typeface="+mn-cs"/>
              </a:defRPr>
            </a:lvl7pPr>
            <a:lvl8pPr marL="2855852" algn="l" defTabSz="407979" rtl="0" eaLnBrk="1" latinLnBrk="0" hangingPunct="1">
              <a:defRPr sz="1600" kern="1200">
                <a:solidFill>
                  <a:schemeClr val="tx1"/>
                </a:solidFill>
                <a:latin typeface="+mn-lt"/>
                <a:ea typeface="+mn-ea"/>
                <a:cs typeface="+mn-cs"/>
              </a:defRPr>
            </a:lvl8pPr>
            <a:lvl9pPr marL="3263830" algn="l" defTabSz="407979" rtl="0" eaLnBrk="1" latinLnBrk="0" hangingPunct="1">
              <a:defRPr sz="1600" kern="1200">
                <a:solidFill>
                  <a:schemeClr val="tx1"/>
                </a:solidFill>
                <a:latin typeface="+mn-lt"/>
                <a:ea typeface="+mn-ea"/>
                <a:cs typeface="+mn-cs"/>
              </a:defRPr>
            </a:lvl9pPr>
          </a:lstStyle>
          <a:p>
            <a:fld id="{0F3E915A-A851-4F47-881A-1FF5BE2B29D8}" type="slidenum">
              <a:rPr lang="en-US" sz="1467" smtClean="0">
                <a:solidFill>
                  <a:schemeClr val="tx1"/>
                </a:solidFill>
              </a:rPr>
              <a:pPr/>
              <a:t>‹#›</a:t>
            </a:fld>
            <a:endParaRPr lang="en-US" sz="1467">
              <a:solidFill>
                <a:schemeClr val="tx1"/>
              </a:solidFill>
            </a:endParaRPr>
          </a:p>
        </p:txBody>
      </p:sp>
      <p:sp>
        <p:nvSpPr>
          <p:cNvPr id="7" name="Text Placeholder 6"/>
          <p:cNvSpPr>
            <a:spLocks noGrp="1"/>
          </p:cNvSpPr>
          <p:nvPr>
            <p:ph type="body" sz="quarter" idx="12" hasCustomPrompt="1"/>
          </p:nvPr>
        </p:nvSpPr>
        <p:spPr>
          <a:xfrm>
            <a:off x="1528263" y="3474650"/>
            <a:ext cx="8285632" cy="899591"/>
          </a:xfrm>
          <a:prstGeom prst="rect">
            <a:avLst/>
          </a:prstGeom>
        </p:spPr>
        <p:txBody>
          <a:bodyPr vert="horz" lIns="0" tIns="0" rIns="0" bIns="0" anchor="b" anchorCtr="0"/>
          <a:lstStyle>
            <a:lvl1pPr marL="0" indent="0">
              <a:buFontTx/>
              <a:buNone/>
              <a:defRPr lang="en-GB" sz="4267" b="0" i="1" kern="1200" cap="none" spc="107" dirty="0" smtClean="0">
                <a:solidFill>
                  <a:schemeClr val="bg1"/>
                </a:solidFill>
                <a:latin typeface="Georgia"/>
                <a:ea typeface="+mj-ea"/>
                <a:cs typeface="+mj-cs"/>
              </a:defRPr>
            </a:lvl1pPr>
            <a:lvl2pPr marL="4233" indent="0">
              <a:spcBef>
                <a:spcPts val="1312"/>
              </a:spcBef>
              <a:buFontTx/>
              <a:buNone/>
              <a:defRPr sz="2133" b="1" i="0" baseline="0">
                <a:solidFill>
                  <a:schemeClr val="accent6"/>
                </a:solidFill>
              </a:defRPr>
            </a:lvl2pPr>
          </a:lstStyle>
          <a:p>
            <a:pPr lvl="0"/>
            <a:r>
              <a:rPr lang="en-GB"/>
              <a:t>“Full page quote”</a:t>
            </a:r>
          </a:p>
        </p:txBody>
      </p:sp>
      <p:sp>
        <p:nvSpPr>
          <p:cNvPr id="6" name="Text Placeholder 6"/>
          <p:cNvSpPr>
            <a:spLocks noGrp="1"/>
          </p:cNvSpPr>
          <p:nvPr>
            <p:ph type="body" sz="quarter" idx="13" hasCustomPrompt="1"/>
          </p:nvPr>
        </p:nvSpPr>
        <p:spPr>
          <a:xfrm>
            <a:off x="1528263" y="4701348"/>
            <a:ext cx="8285632" cy="654213"/>
          </a:xfrm>
          <a:prstGeom prst="rect">
            <a:avLst/>
          </a:prstGeom>
        </p:spPr>
        <p:txBody>
          <a:bodyPr vert="horz" lIns="0" tIns="0" rIns="0" bIns="0"/>
          <a:lstStyle>
            <a:lvl1pPr marL="0" indent="0">
              <a:buFontTx/>
              <a:buNone/>
              <a:defRPr sz="2133" b="0" i="0" spc="107" baseline="0">
                <a:solidFill>
                  <a:srgbClr val="FFFFFF"/>
                </a:solidFill>
                <a:latin typeface="+mn-lt"/>
              </a:defRPr>
            </a:lvl1pPr>
            <a:lvl2pPr marL="4233" indent="0">
              <a:spcBef>
                <a:spcPts val="1312"/>
              </a:spcBef>
              <a:buFontTx/>
              <a:buNone/>
              <a:defRPr sz="2133" b="1" i="0" baseline="0">
                <a:solidFill>
                  <a:schemeClr val="accent6"/>
                </a:solidFill>
              </a:defRPr>
            </a:lvl2pPr>
          </a:lstStyle>
          <a:p>
            <a:pPr lvl="0"/>
            <a:r>
              <a:rPr lang="en-GB"/>
              <a:t>Author</a:t>
            </a:r>
          </a:p>
        </p:txBody>
      </p:sp>
    </p:spTree>
    <p:extLst>
      <p:ext uri="{BB962C8B-B14F-4D97-AF65-F5344CB8AC3E}">
        <p14:creationId xmlns:p14="http://schemas.microsoft.com/office/powerpoint/2010/main" val="3530195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ext + chart">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667088" y="1443685"/>
            <a:ext cx="5428912" cy="3952351"/>
          </a:xfrm>
          <a:prstGeom prst="rect">
            <a:avLst/>
          </a:prstGeom>
        </p:spPr>
        <p:txBody>
          <a:bodyPr vert="horz" lIns="0" tIns="0" rIns="0"/>
          <a:lstStyle>
            <a:lvl1pPr marL="0" indent="0">
              <a:buFontTx/>
              <a:buNone/>
              <a:defRPr sz="2267">
                <a:solidFill>
                  <a:srgbClr val="000000"/>
                </a:solidFill>
              </a:defRPr>
            </a:lvl1pPr>
          </a:lstStyle>
          <a:p>
            <a:pPr lvl="0"/>
            <a:r>
              <a:rPr lang="en-US"/>
              <a:t>Edit Master text styles</a:t>
            </a:r>
          </a:p>
        </p:txBody>
      </p:sp>
      <p:sp>
        <p:nvSpPr>
          <p:cNvPr id="3" name="Chart Placeholder 2"/>
          <p:cNvSpPr>
            <a:spLocks noGrp="1"/>
          </p:cNvSpPr>
          <p:nvPr>
            <p:ph type="chart" sz="quarter" idx="14"/>
          </p:nvPr>
        </p:nvSpPr>
        <p:spPr>
          <a:xfrm>
            <a:off x="6543040" y="1480626"/>
            <a:ext cx="5065165" cy="3915409"/>
          </a:xfrm>
          <a:prstGeom prst="rect">
            <a:avLst/>
          </a:prstGeom>
        </p:spPr>
        <p:txBody>
          <a:bodyPr vert="horz"/>
          <a:lstStyle>
            <a:lvl1pPr marL="0" indent="0">
              <a:buFontTx/>
              <a:buNone/>
              <a:defRPr sz="2133">
                <a:solidFill>
                  <a:srgbClr val="000000"/>
                </a:solidFill>
              </a:defRPr>
            </a:lvl1pPr>
          </a:lstStyle>
          <a:p>
            <a:r>
              <a:rPr lang="en-US"/>
              <a:t>Click icon to add chart</a:t>
            </a:r>
          </a:p>
        </p:txBody>
      </p:sp>
      <p:sp>
        <p:nvSpPr>
          <p:cNvPr id="8" name="Title 13"/>
          <p:cNvSpPr>
            <a:spLocks noGrp="1"/>
          </p:cNvSpPr>
          <p:nvPr>
            <p:ph type="title" hasCustomPrompt="1"/>
          </p:nvPr>
        </p:nvSpPr>
        <p:spPr>
          <a:xfrm>
            <a:off x="667088" y="577342"/>
            <a:ext cx="10942813" cy="712644"/>
          </a:xfrm>
          <a:prstGeom prst="rect">
            <a:avLst/>
          </a:prstGeom>
        </p:spPr>
        <p:txBody>
          <a:bodyPr vert="horz" lIns="0" tIns="0" rIns="0" bIns="0"/>
          <a:lstStyle>
            <a:lvl1pPr algn="l">
              <a:defRPr sz="3467" cap="all" baseline="0"/>
            </a:lvl1pPr>
          </a:lstStyle>
          <a:p>
            <a:r>
              <a:rPr lang="en-GB"/>
              <a:t>SLIDE HEADING</a:t>
            </a:r>
            <a:endParaRPr lang="en-US"/>
          </a:p>
        </p:txBody>
      </p:sp>
      <p:cxnSp>
        <p:nvCxnSpPr>
          <p:cNvPr id="11" name="Straight Connector 10"/>
          <p:cNvCxnSpPr/>
          <p:nvPr userDrawn="1"/>
        </p:nvCxnSpPr>
        <p:spPr>
          <a:xfrm>
            <a:off x="667088" y="426167"/>
            <a:ext cx="1094281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riangle 12"/>
          <p:cNvSpPr/>
          <p:nvPr userDrawn="1"/>
        </p:nvSpPr>
        <p:spPr>
          <a:xfrm>
            <a:off x="9794677" y="6117299"/>
            <a:ext cx="2397324" cy="740701"/>
          </a:xfrm>
          <a:prstGeom prst="triangle">
            <a:avLst>
              <a:gd name="adj" fmla="val 10000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Slide Number Placeholder 1"/>
          <p:cNvSpPr txBox="1">
            <a:spLocks/>
          </p:cNvSpPr>
          <p:nvPr userDrawn="1"/>
        </p:nvSpPr>
        <p:spPr>
          <a:xfrm>
            <a:off x="9096820" y="6349315"/>
            <a:ext cx="2844800" cy="366183"/>
          </a:xfrm>
          <a:prstGeom prst="rect">
            <a:avLst/>
          </a:prstGeom>
        </p:spPr>
        <p:txBody>
          <a:bodyPr vert="horz" lIns="121920" tIns="60960" rIns="121920" bIns="60960" rtlCol="0" anchor="ctr"/>
          <a:lstStyle>
            <a:defPPr>
              <a:defRPr lang="en-US"/>
            </a:defPPr>
            <a:lvl1pPr marL="0" algn="r" defTabSz="407979" rtl="0" eaLnBrk="1" latinLnBrk="0" hangingPunct="1">
              <a:defRPr sz="1100" kern="1200">
                <a:solidFill>
                  <a:schemeClr val="bg1"/>
                </a:solidFill>
                <a:latin typeface="+mn-lt"/>
                <a:ea typeface="+mn-ea"/>
                <a:cs typeface="+mn-cs"/>
              </a:defRPr>
            </a:lvl1pPr>
            <a:lvl2pPr marL="407979" algn="l" defTabSz="407979" rtl="0" eaLnBrk="1" latinLnBrk="0" hangingPunct="1">
              <a:defRPr sz="1600" kern="1200">
                <a:solidFill>
                  <a:schemeClr val="tx1"/>
                </a:solidFill>
                <a:latin typeface="+mn-lt"/>
                <a:ea typeface="+mn-ea"/>
                <a:cs typeface="+mn-cs"/>
              </a:defRPr>
            </a:lvl2pPr>
            <a:lvl3pPr marL="815957" algn="l" defTabSz="407979" rtl="0" eaLnBrk="1" latinLnBrk="0" hangingPunct="1">
              <a:defRPr sz="1600" kern="1200">
                <a:solidFill>
                  <a:schemeClr val="tx1"/>
                </a:solidFill>
                <a:latin typeface="+mn-lt"/>
                <a:ea typeface="+mn-ea"/>
                <a:cs typeface="+mn-cs"/>
              </a:defRPr>
            </a:lvl3pPr>
            <a:lvl4pPr marL="1223936" algn="l" defTabSz="407979" rtl="0" eaLnBrk="1" latinLnBrk="0" hangingPunct="1">
              <a:defRPr sz="1600" kern="1200">
                <a:solidFill>
                  <a:schemeClr val="tx1"/>
                </a:solidFill>
                <a:latin typeface="+mn-lt"/>
                <a:ea typeface="+mn-ea"/>
                <a:cs typeface="+mn-cs"/>
              </a:defRPr>
            </a:lvl4pPr>
            <a:lvl5pPr marL="1631915" algn="l" defTabSz="407979" rtl="0" eaLnBrk="1" latinLnBrk="0" hangingPunct="1">
              <a:defRPr sz="1600" kern="1200">
                <a:solidFill>
                  <a:schemeClr val="tx1"/>
                </a:solidFill>
                <a:latin typeface="+mn-lt"/>
                <a:ea typeface="+mn-ea"/>
                <a:cs typeface="+mn-cs"/>
              </a:defRPr>
            </a:lvl5pPr>
            <a:lvl6pPr marL="2039894" algn="l" defTabSz="407979" rtl="0" eaLnBrk="1" latinLnBrk="0" hangingPunct="1">
              <a:defRPr sz="1600" kern="1200">
                <a:solidFill>
                  <a:schemeClr val="tx1"/>
                </a:solidFill>
                <a:latin typeface="+mn-lt"/>
                <a:ea typeface="+mn-ea"/>
                <a:cs typeface="+mn-cs"/>
              </a:defRPr>
            </a:lvl6pPr>
            <a:lvl7pPr marL="2447873" algn="l" defTabSz="407979" rtl="0" eaLnBrk="1" latinLnBrk="0" hangingPunct="1">
              <a:defRPr sz="1600" kern="1200">
                <a:solidFill>
                  <a:schemeClr val="tx1"/>
                </a:solidFill>
                <a:latin typeface="+mn-lt"/>
                <a:ea typeface="+mn-ea"/>
                <a:cs typeface="+mn-cs"/>
              </a:defRPr>
            </a:lvl7pPr>
            <a:lvl8pPr marL="2855852" algn="l" defTabSz="407979" rtl="0" eaLnBrk="1" latinLnBrk="0" hangingPunct="1">
              <a:defRPr sz="1600" kern="1200">
                <a:solidFill>
                  <a:schemeClr val="tx1"/>
                </a:solidFill>
                <a:latin typeface="+mn-lt"/>
                <a:ea typeface="+mn-ea"/>
                <a:cs typeface="+mn-cs"/>
              </a:defRPr>
            </a:lvl8pPr>
            <a:lvl9pPr marL="3263830" algn="l" defTabSz="407979" rtl="0" eaLnBrk="1" latinLnBrk="0" hangingPunct="1">
              <a:defRPr sz="1600" kern="1200">
                <a:solidFill>
                  <a:schemeClr val="tx1"/>
                </a:solidFill>
                <a:latin typeface="+mn-lt"/>
                <a:ea typeface="+mn-ea"/>
                <a:cs typeface="+mn-cs"/>
              </a:defRPr>
            </a:lvl9pPr>
          </a:lstStyle>
          <a:p>
            <a:fld id="{0F3E915A-A851-4F47-881A-1FF5BE2B29D8}" type="slidenum">
              <a:rPr lang="en-US" sz="1467" smtClean="0">
                <a:solidFill>
                  <a:schemeClr val="bg1"/>
                </a:solidFill>
              </a:rPr>
              <a:pPr/>
              <a:t>‹#›</a:t>
            </a:fld>
            <a:endParaRPr lang="en-US" sz="1467">
              <a:solidFill>
                <a:schemeClr val="bg1"/>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7090" y="6023121"/>
            <a:ext cx="893487" cy="326193"/>
          </a:xfrm>
          <a:prstGeom prst="rect">
            <a:avLst/>
          </a:prstGeom>
        </p:spPr>
      </p:pic>
    </p:spTree>
    <p:extLst>
      <p:ext uri="{BB962C8B-B14F-4D97-AF65-F5344CB8AC3E}">
        <p14:creationId xmlns:p14="http://schemas.microsoft.com/office/powerpoint/2010/main" val="3006769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hart">
    <p:spTree>
      <p:nvGrpSpPr>
        <p:cNvPr id="1" name=""/>
        <p:cNvGrpSpPr/>
        <p:nvPr/>
      </p:nvGrpSpPr>
      <p:grpSpPr>
        <a:xfrm>
          <a:off x="0" y="0"/>
          <a:ext cx="0" cy="0"/>
          <a:chOff x="0" y="0"/>
          <a:chExt cx="0" cy="0"/>
        </a:xfrm>
      </p:grpSpPr>
      <p:sp>
        <p:nvSpPr>
          <p:cNvPr id="3" name="Chart Placeholder 2"/>
          <p:cNvSpPr>
            <a:spLocks noGrp="1"/>
          </p:cNvSpPr>
          <p:nvPr>
            <p:ph type="chart" sz="quarter" idx="14"/>
          </p:nvPr>
        </p:nvSpPr>
        <p:spPr>
          <a:xfrm>
            <a:off x="1141337" y="1765019"/>
            <a:ext cx="9787033" cy="3489944"/>
          </a:xfrm>
          <a:prstGeom prst="rect">
            <a:avLst/>
          </a:prstGeom>
        </p:spPr>
        <p:txBody>
          <a:bodyPr vert="horz" lIns="0" tIns="0" rIns="0" bIns="0"/>
          <a:lstStyle>
            <a:lvl1pPr marL="0" indent="0">
              <a:buFontTx/>
              <a:buNone/>
              <a:defRPr sz="2267">
                <a:solidFill>
                  <a:srgbClr val="000000"/>
                </a:solidFill>
              </a:defRPr>
            </a:lvl1pPr>
          </a:lstStyle>
          <a:p>
            <a:r>
              <a:rPr lang="en-US"/>
              <a:t>Click icon to add chart</a:t>
            </a:r>
          </a:p>
        </p:txBody>
      </p:sp>
      <p:sp>
        <p:nvSpPr>
          <p:cNvPr id="8" name="Title 13"/>
          <p:cNvSpPr>
            <a:spLocks noGrp="1"/>
          </p:cNvSpPr>
          <p:nvPr>
            <p:ph type="title" hasCustomPrompt="1"/>
          </p:nvPr>
        </p:nvSpPr>
        <p:spPr>
          <a:xfrm>
            <a:off x="667088" y="577342"/>
            <a:ext cx="10942813" cy="712644"/>
          </a:xfrm>
          <a:prstGeom prst="rect">
            <a:avLst/>
          </a:prstGeom>
        </p:spPr>
        <p:txBody>
          <a:bodyPr vert="horz" lIns="0" tIns="0" rIns="0" bIns="0"/>
          <a:lstStyle>
            <a:lvl1pPr algn="l">
              <a:defRPr sz="3467" cap="all" baseline="0"/>
            </a:lvl1pPr>
          </a:lstStyle>
          <a:p>
            <a:r>
              <a:rPr lang="en-GB"/>
              <a:t>SLIDE HEADING</a:t>
            </a:r>
            <a:endParaRPr lang="en-US"/>
          </a:p>
        </p:txBody>
      </p:sp>
      <p:cxnSp>
        <p:nvCxnSpPr>
          <p:cNvPr id="10" name="Straight Connector 9"/>
          <p:cNvCxnSpPr/>
          <p:nvPr userDrawn="1"/>
        </p:nvCxnSpPr>
        <p:spPr>
          <a:xfrm>
            <a:off x="667088" y="426167"/>
            <a:ext cx="1094281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riangle 10"/>
          <p:cNvSpPr/>
          <p:nvPr userDrawn="1"/>
        </p:nvSpPr>
        <p:spPr>
          <a:xfrm>
            <a:off x="9794677" y="6117299"/>
            <a:ext cx="2397324" cy="740701"/>
          </a:xfrm>
          <a:prstGeom prst="triangle">
            <a:avLst>
              <a:gd name="adj" fmla="val 10000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Slide Number Placeholder 1"/>
          <p:cNvSpPr txBox="1">
            <a:spLocks/>
          </p:cNvSpPr>
          <p:nvPr userDrawn="1"/>
        </p:nvSpPr>
        <p:spPr>
          <a:xfrm>
            <a:off x="9096820" y="6349315"/>
            <a:ext cx="2844800" cy="366183"/>
          </a:xfrm>
          <a:prstGeom prst="rect">
            <a:avLst/>
          </a:prstGeom>
        </p:spPr>
        <p:txBody>
          <a:bodyPr vert="horz" lIns="121920" tIns="60960" rIns="121920" bIns="60960" rtlCol="0" anchor="ctr"/>
          <a:lstStyle>
            <a:defPPr>
              <a:defRPr lang="en-US"/>
            </a:defPPr>
            <a:lvl1pPr marL="0" algn="r" defTabSz="407979" rtl="0" eaLnBrk="1" latinLnBrk="0" hangingPunct="1">
              <a:defRPr sz="1100" kern="1200">
                <a:solidFill>
                  <a:schemeClr val="bg1"/>
                </a:solidFill>
                <a:latin typeface="+mn-lt"/>
                <a:ea typeface="+mn-ea"/>
                <a:cs typeface="+mn-cs"/>
              </a:defRPr>
            </a:lvl1pPr>
            <a:lvl2pPr marL="407979" algn="l" defTabSz="407979" rtl="0" eaLnBrk="1" latinLnBrk="0" hangingPunct="1">
              <a:defRPr sz="1600" kern="1200">
                <a:solidFill>
                  <a:schemeClr val="tx1"/>
                </a:solidFill>
                <a:latin typeface="+mn-lt"/>
                <a:ea typeface="+mn-ea"/>
                <a:cs typeface="+mn-cs"/>
              </a:defRPr>
            </a:lvl2pPr>
            <a:lvl3pPr marL="815957" algn="l" defTabSz="407979" rtl="0" eaLnBrk="1" latinLnBrk="0" hangingPunct="1">
              <a:defRPr sz="1600" kern="1200">
                <a:solidFill>
                  <a:schemeClr val="tx1"/>
                </a:solidFill>
                <a:latin typeface="+mn-lt"/>
                <a:ea typeface="+mn-ea"/>
                <a:cs typeface="+mn-cs"/>
              </a:defRPr>
            </a:lvl3pPr>
            <a:lvl4pPr marL="1223936" algn="l" defTabSz="407979" rtl="0" eaLnBrk="1" latinLnBrk="0" hangingPunct="1">
              <a:defRPr sz="1600" kern="1200">
                <a:solidFill>
                  <a:schemeClr val="tx1"/>
                </a:solidFill>
                <a:latin typeface="+mn-lt"/>
                <a:ea typeface="+mn-ea"/>
                <a:cs typeface="+mn-cs"/>
              </a:defRPr>
            </a:lvl4pPr>
            <a:lvl5pPr marL="1631915" algn="l" defTabSz="407979" rtl="0" eaLnBrk="1" latinLnBrk="0" hangingPunct="1">
              <a:defRPr sz="1600" kern="1200">
                <a:solidFill>
                  <a:schemeClr val="tx1"/>
                </a:solidFill>
                <a:latin typeface="+mn-lt"/>
                <a:ea typeface="+mn-ea"/>
                <a:cs typeface="+mn-cs"/>
              </a:defRPr>
            </a:lvl5pPr>
            <a:lvl6pPr marL="2039894" algn="l" defTabSz="407979" rtl="0" eaLnBrk="1" latinLnBrk="0" hangingPunct="1">
              <a:defRPr sz="1600" kern="1200">
                <a:solidFill>
                  <a:schemeClr val="tx1"/>
                </a:solidFill>
                <a:latin typeface="+mn-lt"/>
                <a:ea typeface="+mn-ea"/>
                <a:cs typeface="+mn-cs"/>
              </a:defRPr>
            </a:lvl6pPr>
            <a:lvl7pPr marL="2447873" algn="l" defTabSz="407979" rtl="0" eaLnBrk="1" latinLnBrk="0" hangingPunct="1">
              <a:defRPr sz="1600" kern="1200">
                <a:solidFill>
                  <a:schemeClr val="tx1"/>
                </a:solidFill>
                <a:latin typeface="+mn-lt"/>
                <a:ea typeface="+mn-ea"/>
                <a:cs typeface="+mn-cs"/>
              </a:defRPr>
            </a:lvl7pPr>
            <a:lvl8pPr marL="2855852" algn="l" defTabSz="407979" rtl="0" eaLnBrk="1" latinLnBrk="0" hangingPunct="1">
              <a:defRPr sz="1600" kern="1200">
                <a:solidFill>
                  <a:schemeClr val="tx1"/>
                </a:solidFill>
                <a:latin typeface="+mn-lt"/>
                <a:ea typeface="+mn-ea"/>
                <a:cs typeface="+mn-cs"/>
              </a:defRPr>
            </a:lvl8pPr>
            <a:lvl9pPr marL="3263830" algn="l" defTabSz="407979" rtl="0" eaLnBrk="1" latinLnBrk="0" hangingPunct="1">
              <a:defRPr sz="1600" kern="1200">
                <a:solidFill>
                  <a:schemeClr val="tx1"/>
                </a:solidFill>
                <a:latin typeface="+mn-lt"/>
                <a:ea typeface="+mn-ea"/>
                <a:cs typeface="+mn-cs"/>
              </a:defRPr>
            </a:lvl9pPr>
          </a:lstStyle>
          <a:p>
            <a:fld id="{0F3E915A-A851-4F47-881A-1FF5BE2B29D8}" type="slidenum">
              <a:rPr lang="en-US" sz="1467" smtClean="0">
                <a:solidFill>
                  <a:schemeClr val="bg1"/>
                </a:solidFill>
              </a:rPr>
              <a:pPr/>
              <a:t>‹#›</a:t>
            </a:fld>
            <a:endParaRPr lang="en-US" sz="1467">
              <a:solidFill>
                <a:schemeClr val="bg1"/>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7090" y="6023121"/>
            <a:ext cx="893487" cy="326193"/>
          </a:xfrm>
          <a:prstGeom prst="rect">
            <a:avLst/>
          </a:prstGeom>
        </p:spPr>
      </p:pic>
    </p:spTree>
    <p:extLst>
      <p:ext uri="{BB962C8B-B14F-4D97-AF65-F5344CB8AC3E}">
        <p14:creationId xmlns:p14="http://schemas.microsoft.com/office/powerpoint/2010/main" val="1634228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xt + image">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667088" y="1475322"/>
            <a:ext cx="5002192" cy="3952351"/>
          </a:xfrm>
          <a:prstGeom prst="rect">
            <a:avLst/>
          </a:prstGeom>
        </p:spPr>
        <p:txBody>
          <a:bodyPr vert="horz" lIns="0" tIns="0" rIns="0" bIns="0"/>
          <a:lstStyle>
            <a:lvl1pPr marL="0" indent="0">
              <a:buFontTx/>
              <a:buNone/>
              <a:defRPr sz="2267">
                <a:solidFill>
                  <a:srgbClr val="000000"/>
                </a:solidFill>
              </a:defRPr>
            </a:lvl1pPr>
          </a:lstStyle>
          <a:p>
            <a:pPr lvl="0"/>
            <a:r>
              <a:rPr lang="en-US"/>
              <a:t>Edit Master text styles</a:t>
            </a:r>
          </a:p>
        </p:txBody>
      </p:sp>
      <p:sp>
        <p:nvSpPr>
          <p:cNvPr id="6" name="Picture Placeholder 5"/>
          <p:cNvSpPr>
            <a:spLocks noGrp="1"/>
          </p:cNvSpPr>
          <p:nvPr>
            <p:ph type="pic" sz="quarter" idx="15" hasCustomPrompt="1"/>
          </p:nvPr>
        </p:nvSpPr>
        <p:spPr>
          <a:xfrm>
            <a:off x="5935704" y="1475322"/>
            <a:ext cx="5674197" cy="3952351"/>
          </a:xfrm>
          <a:prstGeom prst="rect">
            <a:avLst/>
          </a:prstGeom>
        </p:spPr>
        <p:txBody>
          <a:bodyPr vert="horz"/>
          <a:lstStyle>
            <a:lvl1pPr marL="0" indent="0">
              <a:buNone/>
              <a:defRPr sz="2267">
                <a:solidFill>
                  <a:srgbClr val="000000"/>
                </a:solidFill>
              </a:defRPr>
            </a:lvl1pPr>
          </a:lstStyle>
          <a:p>
            <a:r>
              <a:rPr lang="en-US"/>
              <a:t>Add image</a:t>
            </a:r>
          </a:p>
        </p:txBody>
      </p:sp>
      <p:sp>
        <p:nvSpPr>
          <p:cNvPr id="8" name="Title 13"/>
          <p:cNvSpPr>
            <a:spLocks noGrp="1"/>
          </p:cNvSpPr>
          <p:nvPr>
            <p:ph type="title" hasCustomPrompt="1"/>
          </p:nvPr>
        </p:nvSpPr>
        <p:spPr>
          <a:xfrm>
            <a:off x="667088" y="577342"/>
            <a:ext cx="10942813" cy="712644"/>
          </a:xfrm>
          <a:prstGeom prst="rect">
            <a:avLst/>
          </a:prstGeom>
        </p:spPr>
        <p:txBody>
          <a:bodyPr vert="horz" lIns="0" tIns="0" rIns="0" bIns="0"/>
          <a:lstStyle>
            <a:lvl1pPr algn="l">
              <a:defRPr sz="3467" cap="all" baseline="0"/>
            </a:lvl1pPr>
          </a:lstStyle>
          <a:p>
            <a:r>
              <a:rPr lang="en-GB"/>
              <a:t>SLIDE HEADING</a:t>
            </a:r>
            <a:endParaRPr lang="en-US"/>
          </a:p>
        </p:txBody>
      </p:sp>
      <p:cxnSp>
        <p:nvCxnSpPr>
          <p:cNvPr id="13" name="Straight Connector 12"/>
          <p:cNvCxnSpPr/>
          <p:nvPr userDrawn="1"/>
        </p:nvCxnSpPr>
        <p:spPr>
          <a:xfrm>
            <a:off x="667088" y="426167"/>
            <a:ext cx="1094281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riangle 10"/>
          <p:cNvSpPr/>
          <p:nvPr userDrawn="1"/>
        </p:nvSpPr>
        <p:spPr>
          <a:xfrm>
            <a:off x="9794677" y="6117299"/>
            <a:ext cx="2397324" cy="740701"/>
          </a:xfrm>
          <a:prstGeom prst="triangle">
            <a:avLst>
              <a:gd name="adj" fmla="val 10000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Slide Number Placeholder 1"/>
          <p:cNvSpPr txBox="1">
            <a:spLocks/>
          </p:cNvSpPr>
          <p:nvPr userDrawn="1"/>
        </p:nvSpPr>
        <p:spPr>
          <a:xfrm>
            <a:off x="9096820" y="6349315"/>
            <a:ext cx="2844800" cy="366183"/>
          </a:xfrm>
          <a:prstGeom prst="rect">
            <a:avLst/>
          </a:prstGeom>
        </p:spPr>
        <p:txBody>
          <a:bodyPr vert="horz" lIns="121920" tIns="60960" rIns="121920" bIns="60960" rtlCol="0" anchor="ctr"/>
          <a:lstStyle>
            <a:defPPr>
              <a:defRPr lang="en-US"/>
            </a:defPPr>
            <a:lvl1pPr marL="0" algn="r" defTabSz="407979" rtl="0" eaLnBrk="1" latinLnBrk="0" hangingPunct="1">
              <a:defRPr sz="1100" kern="1200">
                <a:solidFill>
                  <a:schemeClr val="bg1"/>
                </a:solidFill>
                <a:latin typeface="+mn-lt"/>
                <a:ea typeface="+mn-ea"/>
                <a:cs typeface="+mn-cs"/>
              </a:defRPr>
            </a:lvl1pPr>
            <a:lvl2pPr marL="407979" algn="l" defTabSz="407979" rtl="0" eaLnBrk="1" latinLnBrk="0" hangingPunct="1">
              <a:defRPr sz="1600" kern="1200">
                <a:solidFill>
                  <a:schemeClr val="tx1"/>
                </a:solidFill>
                <a:latin typeface="+mn-lt"/>
                <a:ea typeface="+mn-ea"/>
                <a:cs typeface="+mn-cs"/>
              </a:defRPr>
            </a:lvl2pPr>
            <a:lvl3pPr marL="815957" algn="l" defTabSz="407979" rtl="0" eaLnBrk="1" latinLnBrk="0" hangingPunct="1">
              <a:defRPr sz="1600" kern="1200">
                <a:solidFill>
                  <a:schemeClr val="tx1"/>
                </a:solidFill>
                <a:latin typeface="+mn-lt"/>
                <a:ea typeface="+mn-ea"/>
                <a:cs typeface="+mn-cs"/>
              </a:defRPr>
            </a:lvl3pPr>
            <a:lvl4pPr marL="1223936" algn="l" defTabSz="407979" rtl="0" eaLnBrk="1" latinLnBrk="0" hangingPunct="1">
              <a:defRPr sz="1600" kern="1200">
                <a:solidFill>
                  <a:schemeClr val="tx1"/>
                </a:solidFill>
                <a:latin typeface="+mn-lt"/>
                <a:ea typeface="+mn-ea"/>
                <a:cs typeface="+mn-cs"/>
              </a:defRPr>
            </a:lvl4pPr>
            <a:lvl5pPr marL="1631915" algn="l" defTabSz="407979" rtl="0" eaLnBrk="1" latinLnBrk="0" hangingPunct="1">
              <a:defRPr sz="1600" kern="1200">
                <a:solidFill>
                  <a:schemeClr val="tx1"/>
                </a:solidFill>
                <a:latin typeface="+mn-lt"/>
                <a:ea typeface="+mn-ea"/>
                <a:cs typeface="+mn-cs"/>
              </a:defRPr>
            </a:lvl5pPr>
            <a:lvl6pPr marL="2039894" algn="l" defTabSz="407979" rtl="0" eaLnBrk="1" latinLnBrk="0" hangingPunct="1">
              <a:defRPr sz="1600" kern="1200">
                <a:solidFill>
                  <a:schemeClr val="tx1"/>
                </a:solidFill>
                <a:latin typeface="+mn-lt"/>
                <a:ea typeface="+mn-ea"/>
                <a:cs typeface="+mn-cs"/>
              </a:defRPr>
            </a:lvl6pPr>
            <a:lvl7pPr marL="2447873" algn="l" defTabSz="407979" rtl="0" eaLnBrk="1" latinLnBrk="0" hangingPunct="1">
              <a:defRPr sz="1600" kern="1200">
                <a:solidFill>
                  <a:schemeClr val="tx1"/>
                </a:solidFill>
                <a:latin typeface="+mn-lt"/>
                <a:ea typeface="+mn-ea"/>
                <a:cs typeface="+mn-cs"/>
              </a:defRPr>
            </a:lvl7pPr>
            <a:lvl8pPr marL="2855852" algn="l" defTabSz="407979" rtl="0" eaLnBrk="1" latinLnBrk="0" hangingPunct="1">
              <a:defRPr sz="1600" kern="1200">
                <a:solidFill>
                  <a:schemeClr val="tx1"/>
                </a:solidFill>
                <a:latin typeface="+mn-lt"/>
                <a:ea typeface="+mn-ea"/>
                <a:cs typeface="+mn-cs"/>
              </a:defRPr>
            </a:lvl8pPr>
            <a:lvl9pPr marL="3263830" algn="l" defTabSz="407979" rtl="0" eaLnBrk="1" latinLnBrk="0" hangingPunct="1">
              <a:defRPr sz="1600" kern="1200">
                <a:solidFill>
                  <a:schemeClr val="tx1"/>
                </a:solidFill>
                <a:latin typeface="+mn-lt"/>
                <a:ea typeface="+mn-ea"/>
                <a:cs typeface="+mn-cs"/>
              </a:defRPr>
            </a:lvl9pPr>
          </a:lstStyle>
          <a:p>
            <a:fld id="{0F3E915A-A851-4F47-881A-1FF5BE2B29D8}" type="slidenum">
              <a:rPr lang="en-US" sz="1467" smtClean="0">
                <a:solidFill>
                  <a:schemeClr val="bg1"/>
                </a:solidFill>
              </a:rPr>
              <a:pPr/>
              <a:t>‹#›</a:t>
            </a:fld>
            <a:endParaRPr lang="en-US" sz="1467">
              <a:solidFill>
                <a:schemeClr val="bg1"/>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7090" y="6023121"/>
            <a:ext cx="893487" cy="326193"/>
          </a:xfrm>
          <a:prstGeom prst="rect">
            <a:avLst/>
          </a:prstGeom>
        </p:spPr>
      </p:pic>
    </p:spTree>
    <p:extLst>
      <p:ext uri="{BB962C8B-B14F-4D97-AF65-F5344CB8AC3E}">
        <p14:creationId xmlns:p14="http://schemas.microsoft.com/office/powerpoint/2010/main" val="332465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Image">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667088" y="1582023"/>
            <a:ext cx="11082272" cy="3952351"/>
          </a:xfrm>
          <a:prstGeom prst="rect">
            <a:avLst/>
          </a:prstGeom>
        </p:spPr>
        <p:txBody>
          <a:bodyPr vert="horz" lIns="0" tIns="0" rIns="0" bIns="0"/>
          <a:lstStyle>
            <a:lvl1pPr marL="0" indent="0">
              <a:buNone/>
              <a:defRPr sz="2267">
                <a:solidFill>
                  <a:srgbClr val="000000"/>
                </a:solidFill>
              </a:defRPr>
            </a:lvl1pPr>
          </a:lstStyle>
          <a:p>
            <a:r>
              <a:rPr lang="en-US"/>
              <a:t>Add image</a:t>
            </a:r>
          </a:p>
        </p:txBody>
      </p:sp>
      <p:sp>
        <p:nvSpPr>
          <p:cNvPr id="7" name="Title 13"/>
          <p:cNvSpPr>
            <a:spLocks noGrp="1"/>
          </p:cNvSpPr>
          <p:nvPr>
            <p:ph type="title" hasCustomPrompt="1"/>
          </p:nvPr>
        </p:nvSpPr>
        <p:spPr>
          <a:xfrm>
            <a:off x="667088" y="577342"/>
            <a:ext cx="10942813" cy="712644"/>
          </a:xfrm>
          <a:prstGeom prst="rect">
            <a:avLst/>
          </a:prstGeom>
        </p:spPr>
        <p:txBody>
          <a:bodyPr vert="horz" lIns="0" tIns="0" rIns="0" bIns="0"/>
          <a:lstStyle>
            <a:lvl1pPr algn="l">
              <a:defRPr sz="3467" cap="all" baseline="0"/>
            </a:lvl1pPr>
          </a:lstStyle>
          <a:p>
            <a:r>
              <a:rPr lang="en-GB"/>
              <a:t>SLIDE HEADING</a:t>
            </a:r>
            <a:endParaRPr lang="en-US"/>
          </a:p>
        </p:txBody>
      </p:sp>
      <p:cxnSp>
        <p:nvCxnSpPr>
          <p:cNvPr id="8" name="Straight Connector 7"/>
          <p:cNvCxnSpPr/>
          <p:nvPr userDrawn="1"/>
        </p:nvCxnSpPr>
        <p:spPr>
          <a:xfrm>
            <a:off x="667088" y="426167"/>
            <a:ext cx="1094281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riangle 9"/>
          <p:cNvSpPr/>
          <p:nvPr userDrawn="1"/>
        </p:nvSpPr>
        <p:spPr>
          <a:xfrm>
            <a:off x="9794677" y="6117299"/>
            <a:ext cx="2397324" cy="740701"/>
          </a:xfrm>
          <a:prstGeom prst="triangle">
            <a:avLst>
              <a:gd name="adj" fmla="val 10000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Slide Number Placeholder 1"/>
          <p:cNvSpPr txBox="1">
            <a:spLocks/>
          </p:cNvSpPr>
          <p:nvPr userDrawn="1"/>
        </p:nvSpPr>
        <p:spPr>
          <a:xfrm>
            <a:off x="9096820" y="6349315"/>
            <a:ext cx="2844800" cy="366183"/>
          </a:xfrm>
          <a:prstGeom prst="rect">
            <a:avLst/>
          </a:prstGeom>
        </p:spPr>
        <p:txBody>
          <a:bodyPr vert="horz" lIns="121920" tIns="60960" rIns="121920" bIns="60960" rtlCol="0" anchor="ctr"/>
          <a:lstStyle>
            <a:defPPr>
              <a:defRPr lang="en-US"/>
            </a:defPPr>
            <a:lvl1pPr marL="0" algn="r" defTabSz="407979" rtl="0" eaLnBrk="1" latinLnBrk="0" hangingPunct="1">
              <a:defRPr sz="1100" kern="1200">
                <a:solidFill>
                  <a:schemeClr val="bg1"/>
                </a:solidFill>
                <a:latin typeface="+mn-lt"/>
                <a:ea typeface="+mn-ea"/>
                <a:cs typeface="+mn-cs"/>
              </a:defRPr>
            </a:lvl1pPr>
            <a:lvl2pPr marL="407979" algn="l" defTabSz="407979" rtl="0" eaLnBrk="1" latinLnBrk="0" hangingPunct="1">
              <a:defRPr sz="1600" kern="1200">
                <a:solidFill>
                  <a:schemeClr val="tx1"/>
                </a:solidFill>
                <a:latin typeface="+mn-lt"/>
                <a:ea typeface="+mn-ea"/>
                <a:cs typeface="+mn-cs"/>
              </a:defRPr>
            </a:lvl2pPr>
            <a:lvl3pPr marL="815957" algn="l" defTabSz="407979" rtl="0" eaLnBrk="1" latinLnBrk="0" hangingPunct="1">
              <a:defRPr sz="1600" kern="1200">
                <a:solidFill>
                  <a:schemeClr val="tx1"/>
                </a:solidFill>
                <a:latin typeface="+mn-lt"/>
                <a:ea typeface="+mn-ea"/>
                <a:cs typeface="+mn-cs"/>
              </a:defRPr>
            </a:lvl3pPr>
            <a:lvl4pPr marL="1223936" algn="l" defTabSz="407979" rtl="0" eaLnBrk="1" latinLnBrk="0" hangingPunct="1">
              <a:defRPr sz="1600" kern="1200">
                <a:solidFill>
                  <a:schemeClr val="tx1"/>
                </a:solidFill>
                <a:latin typeface="+mn-lt"/>
                <a:ea typeface="+mn-ea"/>
                <a:cs typeface="+mn-cs"/>
              </a:defRPr>
            </a:lvl4pPr>
            <a:lvl5pPr marL="1631915" algn="l" defTabSz="407979" rtl="0" eaLnBrk="1" latinLnBrk="0" hangingPunct="1">
              <a:defRPr sz="1600" kern="1200">
                <a:solidFill>
                  <a:schemeClr val="tx1"/>
                </a:solidFill>
                <a:latin typeface="+mn-lt"/>
                <a:ea typeface="+mn-ea"/>
                <a:cs typeface="+mn-cs"/>
              </a:defRPr>
            </a:lvl5pPr>
            <a:lvl6pPr marL="2039894" algn="l" defTabSz="407979" rtl="0" eaLnBrk="1" latinLnBrk="0" hangingPunct="1">
              <a:defRPr sz="1600" kern="1200">
                <a:solidFill>
                  <a:schemeClr val="tx1"/>
                </a:solidFill>
                <a:latin typeface="+mn-lt"/>
                <a:ea typeface="+mn-ea"/>
                <a:cs typeface="+mn-cs"/>
              </a:defRPr>
            </a:lvl6pPr>
            <a:lvl7pPr marL="2447873" algn="l" defTabSz="407979" rtl="0" eaLnBrk="1" latinLnBrk="0" hangingPunct="1">
              <a:defRPr sz="1600" kern="1200">
                <a:solidFill>
                  <a:schemeClr val="tx1"/>
                </a:solidFill>
                <a:latin typeface="+mn-lt"/>
                <a:ea typeface="+mn-ea"/>
                <a:cs typeface="+mn-cs"/>
              </a:defRPr>
            </a:lvl7pPr>
            <a:lvl8pPr marL="2855852" algn="l" defTabSz="407979" rtl="0" eaLnBrk="1" latinLnBrk="0" hangingPunct="1">
              <a:defRPr sz="1600" kern="1200">
                <a:solidFill>
                  <a:schemeClr val="tx1"/>
                </a:solidFill>
                <a:latin typeface="+mn-lt"/>
                <a:ea typeface="+mn-ea"/>
                <a:cs typeface="+mn-cs"/>
              </a:defRPr>
            </a:lvl8pPr>
            <a:lvl9pPr marL="3263830" algn="l" defTabSz="407979" rtl="0" eaLnBrk="1" latinLnBrk="0" hangingPunct="1">
              <a:defRPr sz="1600" kern="1200">
                <a:solidFill>
                  <a:schemeClr val="tx1"/>
                </a:solidFill>
                <a:latin typeface="+mn-lt"/>
                <a:ea typeface="+mn-ea"/>
                <a:cs typeface="+mn-cs"/>
              </a:defRPr>
            </a:lvl9pPr>
          </a:lstStyle>
          <a:p>
            <a:fld id="{0F3E915A-A851-4F47-881A-1FF5BE2B29D8}" type="slidenum">
              <a:rPr lang="en-US" sz="1467" smtClean="0">
                <a:solidFill>
                  <a:schemeClr val="bg1"/>
                </a:solidFill>
              </a:rPr>
              <a:pPr/>
              <a:t>‹#›</a:t>
            </a:fld>
            <a:endParaRPr lang="en-US" sz="1467">
              <a:solidFill>
                <a:schemeClr val="bg1"/>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7090" y="6023121"/>
            <a:ext cx="893487" cy="326193"/>
          </a:xfrm>
          <a:prstGeom prst="rect">
            <a:avLst/>
          </a:prstGeom>
        </p:spPr>
      </p:pic>
    </p:spTree>
    <p:extLst>
      <p:ext uri="{BB962C8B-B14F-4D97-AF65-F5344CB8AC3E}">
        <p14:creationId xmlns:p14="http://schemas.microsoft.com/office/powerpoint/2010/main" val="1717037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SIPCMe7e94e81b9f2edb7ac70dc31" descr="{&quot;HashCode&quot;:49674845,&quot;Placement&quot;:&quot;Header&quot;,&quot;Top&quot;:0.0,&quot;Left&quot;:439.496521,&quot;SlideWidth&quot;:960,&quot;SlideHeight&quot;:540}">
            <a:extLst>
              <a:ext uri="{FF2B5EF4-FFF2-40B4-BE49-F238E27FC236}">
                <a16:creationId xmlns:a16="http://schemas.microsoft.com/office/drawing/2014/main" id="{3068FE30-980F-4443-ACB4-B4F83C29A3CE}"/>
              </a:ext>
            </a:extLst>
          </p:cNvPr>
          <p:cNvSpPr txBox="1"/>
          <p:nvPr userDrawn="1"/>
        </p:nvSpPr>
        <p:spPr>
          <a:xfrm>
            <a:off x="5581606" y="0"/>
            <a:ext cx="1028788" cy="251058"/>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FF8C00"/>
                </a:solidFill>
                <a:latin typeface="calibri bold" panose="020F0702030404030204" pitchFamily="34" charset="0"/>
              </a:rPr>
              <a:t>CBI - Internal</a:t>
            </a:r>
          </a:p>
        </p:txBody>
      </p:sp>
    </p:spTree>
    <p:extLst>
      <p:ext uri="{BB962C8B-B14F-4D97-AF65-F5344CB8AC3E}">
        <p14:creationId xmlns:p14="http://schemas.microsoft.com/office/powerpoint/2010/main" val="3308481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543958" rtl="0" eaLnBrk="1" latinLnBrk="0" hangingPunct="1">
        <a:spcBef>
          <a:spcPct val="0"/>
        </a:spcBef>
        <a:buNone/>
        <a:defRPr sz="5200" kern="1200">
          <a:solidFill>
            <a:schemeClr val="tx1"/>
          </a:solidFill>
          <a:latin typeface="+mj-lt"/>
          <a:ea typeface="+mj-ea"/>
          <a:cs typeface="+mj-cs"/>
        </a:defRPr>
      </a:lvl1pPr>
    </p:titleStyle>
    <p:bodyStyle>
      <a:lvl1pPr marL="407968" indent="-407968" algn="l" defTabSz="543958" rtl="0" eaLnBrk="1" latinLnBrk="0" hangingPunct="1">
        <a:spcBef>
          <a:spcPct val="20000"/>
        </a:spcBef>
        <a:buFont typeface="Arial"/>
        <a:buChar char="•"/>
        <a:defRPr sz="3867" kern="1200">
          <a:solidFill>
            <a:schemeClr val="tx1"/>
          </a:solidFill>
          <a:latin typeface="+mn-lt"/>
          <a:ea typeface="+mn-ea"/>
          <a:cs typeface="+mn-cs"/>
        </a:defRPr>
      </a:lvl1pPr>
      <a:lvl2pPr marL="883931" indent="-339974" algn="l" defTabSz="543958" rtl="0" eaLnBrk="1" latinLnBrk="0" hangingPunct="1">
        <a:spcBef>
          <a:spcPct val="20000"/>
        </a:spcBef>
        <a:buFont typeface="Arial"/>
        <a:buChar char="–"/>
        <a:defRPr sz="3333" kern="1200">
          <a:solidFill>
            <a:schemeClr val="tx1"/>
          </a:solidFill>
          <a:latin typeface="+mn-lt"/>
          <a:ea typeface="+mn-ea"/>
          <a:cs typeface="+mn-cs"/>
        </a:defRPr>
      </a:lvl2pPr>
      <a:lvl3pPr marL="1359895" indent="-271980" algn="l" defTabSz="543958" rtl="0" eaLnBrk="1" latinLnBrk="0" hangingPunct="1">
        <a:spcBef>
          <a:spcPct val="20000"/>
        </a:spcBef>
        <a:buFont typeface="Arial"/>
        <a:buChar char="•"/>
        <a:defRPr sz="2800" kern="1200">
          <a:solidFill>
            <a:schemeClr val="tx1"/>
          </a:solidFill>
          <a:latin typeface="+mn-lt"/>
          <a:ea typeface="+mn-ea"/>
          <a:cs typeface="+mn-cs"/>
        </a:defRPr>
      </a:lvl3pPr>
      <a:lvl4pPr marL="1903854" indent="-271980" algn="l" defTabSz="543958" rtl="0" eaLnBrk="1" latinLnBrk="0" hangingPunct="1">
        <a:spcBef>
          <a:spcPct val="20000"/>
        </a:spcBef>
        <a:buFont typeface="Arial"/>
        <a:buChar char="–"/>
        <a:defRPr sz="2400" kern="1200">
          <a:solidFill>
            <a:schemeClr val="tx1"/>
          </a:solidFill>
          <a:latin typeface="+mn-lt"/>
          <a:ea typeface="+mn-ea"/>
          <a:cs typeface="+mn-cs"/>
        </a:defRPr>
      </a:lvl4pPr>
      <a:lvl5pPr marL="2447812" indent="-271980" algn="l" defTabSz="543958" rtl="0" eaLnBrk="1" latinLnBrk="0" hangingPunct="1">
        <a:spcBef>
          <a:spcPct val="20000"/>
        </a:spcBef>
        <a:buFont typeface="Arial"/>
        <a:buChar char="»"/>
        <a:defRPr sz="2400" kern="1200">
          <a:solidFill>
            <a:schemeClr val="tx1"/>
          </a:solidFill>
          <a:latin typeface="+mn-lt"/>
          <a:ea typeface="+mn-ea"/>
          <a:cs typeface="+mn-cs"/>
        </a:defRPr>
      </a:lvl5pPr>
      <a:lvl6pPr marL="2991769" indent="-271980" algn="l" defTabSz="543958" rtl="0" eaLnBrk="1" latinLnBrk="0" hangingPunct="1">
        <a:spcBef>
          <a:spcPct val="20000"/>
        </a:spcBef>
        <a:buFont typeface="Arial"/>
        <a:buChar char="•"/>
        <a:defRPr sz="2400" kern="1200">
          <a:solidFill>
            <a:schemeClr val="tx1"/>
          </a:solidFill>
          <a:latin typeface="+mn-lt"/>
          <a:ea typeface="+mn-ea"/>
          <a:cs typeface="+mn-cs"/>
        </a:defRPr>
      </a:lvl6pPr>
      <a:lvl7pPr marL="3535728" indent="-271980" algn="l" defTabSz="543958" rtl="0" eaLnBrk="1" latinLnBrk="0" hangingPunct="1">
        <a:spcBef>
          <a:spcPct val="20000"/>
        </a:spcBef>
        <a:buFont typeface="Arial"/>
        <a:buChar char="•"/>
        <a:defRPr sz="2400" kern="1200">
          <a:solidFill>
            <a:schemeClr val="tx1"/>
          </a:solidFill>
          <a:latin typeface="+mn-lt"/>
          <a:ea typeface="+mn-ea"/>
          <a:cs typeface="+mn-cs"/>
        </a:defRPr>
      </a:lvl7pPr>
      <a:lvl8pPr marL="4079686" indent="-271980" algn="l" defTabSz="543958" rtl="0" eaLnBrk="1" latinLnBrk="0" hangingPunct="1">
        <a:spcBef>
          <a:spcPct val="20000"/>
        </a:spcBef>
        <a:buFont typeface="Arial"/>
        <a:buChar char="•"/>
        <a:defRPr sz="2400" kern="1200">
          <a:solidFill>
            <a:schemeClr val="tx1"/>
          </a:solidFill>
          <a:latin typeface="+mn-lt"/>
          <a:ea typeface="+mn-ea"/>
          <a:cs typeface="+mn-cs"/>
        </a:defRPr>
      </a:lvl8pPr>
      <a:lvl9pPr marL="4623644" indent="-271980" algn="l" defTabSz="543958"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3958" rtl="0" eaLnBrk="1" latinLnBrk="0" hangingPunct="1">
        <a:defRPr sz="2133" kern="1200">
          <a:solidFill>
            <a:schemeClr val="tx1"/>
          </a:solidFill>
          <a:latin typeface="+mn-lt"/>
          <a:ea typeface="+mn-ea"/>
          <a:cs typeface="+mn-cs"/>
        </a:defRPr>
      </a:lvl1pPr>
      <a:lvl2pPr marL="543958" algn="l" defTabSz="543958" rtl="0" eaLnBrk="1" latinLnBrk="0" hangingPunct="1">
        <a:defRPr sz="2133" kern="1200">
          <a:solidFill>
            <a:schemeClr val="tx1"/>
          </a:solidFill>
          <a:latin typeface="+mn-lt"/>
          <a:ea typeface="+mn-ea"/>
          <a:cs typeface="+mn-cs"/>
        </a:defRPr>
      </a:lvl2pPr>
      <a:lvl3pPr marL="1087915" algn="l" defTabSz="543958" rtl="0" eaLnBrk="1" latinLnBrk="0" hangingPunct="1">
        <a:defRPr sz="2133" kern="1200">
          <a:solidFill>
            <a:schemeClr val="tx1"/>
          </a:solidFill>
          <a:latin typeface="+mn-lt"/>
          <a:ea typeface="+mn-ea"/>
          <a:cs typeface="+mn-cs"/>
        </a:defRPr>
      </a:lvl3pPr>
      <a:lvl4pPr marL="1631874" algn="l" defTabSz="543958" rtl="0" eaLnBrk="1" latinLnBrk="0" hangingPunct="1">
        <a:defRPr sz="2133" kern="1200">
          <a:solidFill>
            <a:schemeClr val="tx1"/>
          </a:solidFill>
          <a:latin typeface="+mn-lt"/>
          <a:ea typeface="+mn-ea"/>
          <a:cs typeface="+mn-cs"/>
        </a:defRPr>
      </a:lvl4pPr>
      <a:lvl5pPr marL="2175832" algn="l" defTabSz="543958" rtl="0" eaLnBrk="1" latinLnBrk="0" hangingPunct="1">
        <a:defRPr sz="2133" kern="1200">
          <a:solidFill>
            <a:schemeClr val="tx1"/>
          </a:solidFill>
          <a:latin typeface="+mn-lt"/>
          <a:ea typeface="+mn-ea"/>
          <a:cs typeface="+mn-cs"/>
        </a:defRPr>
      </a:lvl5pPr>
      <a:lvl6pPr marL="2719791" algn="l" defTabSz="543958" rtl="0" eaLnBrk="1" latinLnBrk="0" hangingPunct="1">
        <a:defRPr sz="2133" kern="1200">
          <a:solidFill>
            <a:schemeClr val="tx1"/>
          </a:solidFill>
          <a:latin typeface="+mn-lt"/>
          <a:ea typeface="+mn-ea"/>
          <a:cs typeface="+mn-cs"/>
        </a:defRPr>
      </a:lvl6pPr>
      <a:lvl7pPr marL="3263749" algn="l" defTabSz="543958" rtl="0" eaLnBrk="1" latinLnBrk="0" hangingPunct="1">
        <a:defRPr sz="2133" kern="1200">
          <a:solidFill>
            <a:schemeClr val="tx1"/>
          </a:solidFill>
          <a:latin typeface="+mn-lt"/>
          <a:ea typeface="+mn-ea"/>
          <a:cs typeface="+mn-cs"/>
        </a:defRPr>
      </a:lvl7pPr>
      <a:lvl8pPr marL="3807707" algn="l" defTabSz="543958" rtl="0" eaLnBrk="1" latinLnBrk="0" hangingPunct="1">
        <a:defRPr sz="2133" kern="1200">
          <a:solidFill>
            <a:schemeClr val="tx1"/>
          </a:solidFill>
          <a:latin typeface="+mn-lt"/>
          <a:ea typeface="+mn-ea"/>
          <a:cs typeface="+mn-cs"/>
        </a:defRPr>
      </a:lvl8pPr>
      <a:lvl9pPr marL="4351665" algn="l" defTabSz="543958"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cid:image003.jpg@01D4ADB8.831E3650"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612464" y="1340184"/>
            <a:ext cx="6635624" cy="2060864"/>
          </a:xfrm>
        </p:spPr>
        <p:txBody>
          <a:bodyPr/>
          <a:lstStyle/>
          <a:p>
            <a:r>
              <a:rPr lang="en-US" dirty="0"/>
              <a:t>REGIONAL PRIORITIES</a:t>
            </a:r>
          </a:p>
        </p:txBody>
      </p:sp>
      <p:sp>
        <p:nvSpPr>
          <p:cNvPr id="6" name="Text Placeholder 8">
            <a:extLst>
              <a:ext uri="{FF2B5EF4-FFF2-40B4-BE49-F238E27FC236}">
                <a16:creationId xmlns:a16="http://schemas.microsoft.com/office/drawing/2014/main" id="{53285568-1525-47C2-BCDA-9984F0849588}"/>
              </a:ext>
            </a:extLst>
          </p:cNvPr>
          <p:cNvSpPr>
            <a:spLocks noGrp="1"/>
          </p:cNvSpPr>
          <p:nvPr>
            <p:ph type="body" sz="quarter" idx="11"/>
          </p:nvPr>
        </p:nvSpPr>
        <p:spPr>
          <a:xfrm>
            <a:off x="612464" y="3407483"/>
            <a:ext cx="3521208" cy="704121"/>
          </a:xfrm>
        </p:spPr>
        <p:txBody>
          <a:bodyPr>
            <a:normAutofit/>
          </a:bodyPr>
          <a:lstStyle/>
          <a:p>
            <a:r>
              <a:rPr lang="en-US" dirty="0"/>
              <a:t>Q1 2019</a:t>
            </a:r>
          </a:p>
        </p:txBody>
      </p:sp>
    </p:spTree>
    <p:extLst>
      <p:ext uri="{BB962C8B-B14F-4D97-AF65-F5344CB8AC3E}">
        <p14:creationId xmlns:p14="http://schemas.microsoft.com/office/powerpoint/2010/main" val="4038044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p:cNvSpPr>
            <a:spLocks noGrp="1"/>
          </p:cNvSpPr>
          <p:nvPr>
            <p:ph type="sldNum" sz="quarter" idx="4"/>
          </p:nvPr>
        </p:nvSpPr>
        <p:spPr>
          <a:prstGeom prst="rect">
            <a:avLst/>
          </a:prstGeom>
        </p:spPr>
        <p:txBody>
          <a:bodyPr/>
          <a:lstStyle/>
          <a:p>
            <a:fld id="{1620F03D-3285-2949-96E4-B5EDA9E4EE33}" type="slidenum">
              <a:rPr lang="en-US" smtClean="0"/>
              <a:t>2</a:t>
            </a:fld>
            <a:endParaRPr lang="en-US"/>
          </a:p>
        </p:txBody>
      </p:sp>
      <p:sp>
        <p:nvSpPr>
          <p:cNvPr id="2" name="Rectangle 2">
            <a:extLst>
              <a:ext uri="{FF2B5EF4-FFF2-40B4-BE49-F238E27FC236}">
                <a16:creationId xmlns:a16="http://schemas.microsoft.com/office/drawing/2014/main" id="{D9B1D9F3-6A04-4403-91D7-CD86800F87D4}"/>
              </a:ext>
            </a:extLst>
          </p:cNvPr>
          <p:cNvSpPr>
            <a:spLocks noChangeArrowheads="1"/>
          </p:cNvSpPr>
          <p:nvPr/>
        </p:nvSpPr>
        <p:spPr bwMode="auto">
          <a:xfrm flipH="1">
            <a:off x="8952857" y="-1806234"/>
            <a:ext cx="38226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3" name="Rectangle 3">
            <a:extLst>
              <a:ext uri="{FF2B5EF4-FFF2-40B4-BE49-F238E27FC236}">
                <a16:creationId xmlns:a16="http://schemas.microsoft.com/office/drawing/2014/main" id="{085C53B0-08FC-4E75-9CA0-D4FFEAEF2A09}"/>
              </a:ext>
            </a:extLst>
          </p:cNvPr>
          <p:cNvSpPr>
            <a:spLocks noChangeArrowheads="1"/>
          </p:cNvSpPr>
          <p:nvPr/>
        </p:nvSpPr>
        <p:spPr bwMode="auto">
          <a:xfrm flipH="1">
            <a:off x="8952857" y="3465071"/>
            <a:ext cx="7569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5" name="Title 4">
            <a:extLst>
              <a:ext uri="{FF2B5EF4-FFF2-40B4-BE49-F238E27FC236}">
                <a16:creationId xmlns:a16="http://schemas.microsoft.com/office/drawing/2014/main" id="{E2571BAB-4320-451F-93BD-FF3BC56764DE}"/>
              </a:ext>
            </a:extLst>
          </p:cNvPr>
          <p:cNvSpPr>
            <a:spLocks noGrp="1"/>
          </p:cNvSpPr>
          <p:nvPr>
            <p:ph type="title"/>
          </p:nvPr>
        </p:nvSpPr>
        <p:spPr>
          <a:xfrm>
            <a:off x="729672" y="524291"/>
            <a:ext cx="8109527" cy="1041544"/>
          </a:xfrm>
        </p:spPr>
        <p:txBody>
          <a:bodyPr/>
          <a:lstStyle/>
          <a:p>
            <a:pPr algn="l"/>
            <a:r>
              <a:rPr lang="en-GB" dirty="0"/>
              <a:t>Regional priorities: Please get in touch to discuss further</a:t>
            </a:r>
          </a:p>
        </p:txBody>
      </p:sp>
      <p:sp>
        <p:nvSpPr>
          <p:cNvPr id="22" name="Rectangle 21">
            <a:extLst>
              <a:ext uri="{FF2B5EF4-FFF2-40B4-BE49-F238E27FC236}">
                <a16:creationId xmlns:a16="http://schemas.microsoft.com/office/drawing/2014/main" id="{D30409FE-6F07-4F5E-9CFB-77BD8CD9AA35}"/>
              </a:ext>
            </a:extLst>
          </p:cNvPr>
          <p:cNvSpPr/>
          <p:nvPr/>
        </p:nvSpPr>
        <p:spPr>
          <a:xfrm>
            <a:off x="605777" y="1579244"/>
            <a:ext cx="11253713" cy="2585323"/>
          </a:xfrm>
          <a:prstGeom prst="rect">
            <a:avLst/>
          </a:prstGeom>
        </p:spPr>
        <p:txBody>
          <a:bodyPr wrap="square">
            <a:spAutoFit/>
          </a:bodyPr>
          <a:lstStyle/>
          <a:p>
            <a:r>
              <a:rPr lang="en-GB" dirty="0">
                <a:solidFill>
                  <a:srgbClr val="000000"/>
                </a:solidFill>
              </a:rPr>
              <a:t>It is increasingly important all regions share in the UK’s prosperity and ensure no areas falls behind.</a:t>
            </a:r>
          </a:p>
          <a:p>
            <a:endParaRPr lang="en-GB" dirty="0">
              <a:solidFill>
                <a:srgbClr val="000000"/>
              </a:solidFill>
            </a:endParaRPr>
          </a:p>
          <a:p>
            <a:r>
              <a:rPr lang="en-GB" dirty="0">
                <a:solidFill>
                  <a:srgbClr val="000000"/>
                </a:solidFill>
              </a:rPr>
              <a:t>We have set out progress against 2019 regional priorities. These priorities serve as starting points as we shape local industrial strategies across England and strengthen regional stakeholder relationships. </a:t>
            </a:r>
          </a:p>
          <a:p>
            <a:endParaRPr lang="en-GB" dirty="0">
              <a:solidFill>
                <a:srgbClr val="000000"/>
              </a:solidFill>
            </a:endParaRPr>
          </a:p>
          <a:p>
            <a:r>
              <a:rPr lang="en-GB" dirty="0">
                <a:solidFill>
                  <a:srgbClr val="000000"/>
                </a:solidFill>
              </a:rPr>
              <a:t>The deliverables outlined here are not exhaustive of the work we are undertaking, and we will continue to find opportunities to act on behalf of members. We would welcome your views so please get in touch to discuss the plans or other business priorities in further detail with the relevant senior regional policy adviser.</a:t>
            </a:r>
          </a:p>
          <a:p>
            <a:endParaRPr lang="en-GB" dirty="0">
              <a:solidFill>
                <a:srgbClr val="000000"/>
              </a:solidFill>
            </a:endParaRPr>
          </a:p>
        </p:txBody>
      </p:sp>
      <p:pic>
        <p:nvPicPr>
          <p:cNvPr id="23" name="Picture 22">
            <a:extLst>
              <a:ext uri="{FF2B5EF4-FFF2-40B4-BE49-F238E27FC236}">
                <a16:creationId xmlns:a16="http://schemas.microsoft.com/office/drawing/2014/main" id="{ECEDD04E-21BE-4D5D-A2BF-3F1DD574DE74}"/>
              </a:ext>
            </a:extLst>
          </p:cNvPr>
          <p:cNvPicPr>
            <a:picLocks noChangeAspect="1"/>
          </p:cNvPicPr>
          <p:nvPr/>
        </p:nvPicPr>
        <p:blipFill rotWithShape="1">
          <a:blip r:embed="rId3"/>
          <a:srcRect l="13477" t="20008" r="16778" b="34581"/>
          <a:stretch/>
        </p:blipFill>
        <p:spPr>
          <a:xfrm>
            <a:off x="593448" y="5487502"/>
            <a:ext cx="890514" cy="868849"/>
          </a:xfrm>
          <a:prstGeom prst="rect">
            <a:avLst/>
          </a:prstGeom>
        </p:spPr>
      </p:pic>
      <p:pic>
        <p:nvPicPr>
          <p:cNvPr id="24" name="Picture 23">
            <a:extLst>
              <a:ext uri="{FF2B5EF4-FFF2-40B4-BE49-F238E27FC236}">
                <a16:creationId xmlns:a16="http://schemas.microsoft.com/office/drawing/2014/main" id="{4D5A9AF2-3D96-47D2-A3F3-93604AAC1B8A}"/>
              </a:ext>
            </a:extLst>
          </p:cNvPr>
          <p:cNvPicPr>
            <a:picLocks noChangeAspect="1"/>
          </p:cNvPicPr>
          <p:nvPr/>
        </p:nvPicPr>
        <p:blipFill>
          <a:blip r:embed="rId4"/>
          <a:stretch>
            <a:fillRect/>
          </a:stretch>
        </p:blipFill>
        <p:spPr>
          <a:xfrm>
            <a:off x="5314871" y="4269932"/>
            <a:ext cx="890515" cy="890515"/>
          </a:xfrm>
          <a:prstGeom prst="rect">
            <a:avLst/>
          </a:prstGeom>
        </p:spPr>
      </p:pic>
      <p:pic>
        <p:nvPicPr>
          <p:cNvPr id="25" name="Picture 24">
            <a:extLst>
              <a:ext uri="{FF2B5EF4-FFF2-40B4-BE49-F238E27FC236}">
                <a16:creationId xmlns:a16="http://schemas.microsoft.com/office/drawing/2014/main" id="{945286CB-9355-4BFC-93E7-985C73DA5EB7}"/>
              </a:ext>
            </a:extLst>
          </p:cNvPr>
          <p:cNvPicPr>
            <a:picLocks noChangeAspect="1"/>
          </p:cNvPicPr>
          <p:nvPr/>
        </p:nvPicPr>
        <p:blipFill rotWithShape="1">
          <a:blip r:embed="rId5"/>
          <a:srcRect t="13081" b="14245"/>
          <a:stretch/>
        </p:blipFill>
        <p:spPr>
          <a:xfrm>
            <a:off x="5313321" y="5399942"/>
            <a:ext cx="892065" cy="892065"/>
          </a:xfrm>
          <a:prstGeom prst="rect">
            <a:avLst/>
          </a:prstGeom>
        </p:spPr>
      </p:pic>
      <p:sp>
        <p:nvSpPr>
          <p:cNvPr id="26" name="TextBox 25">
            <a:extLst>
              <a:ext uri="{FF2B5EF4-FFF2-40B4-BE49-F238E27FC236}">
                <a16:creationId xmlns:a16="http://schemas.microsoft.com/office/drawing/2014/main" id="{8A4D2574-2181-4180-B6E7-79B75E6A9214}"/>
              </a:ext>
            </a:extLst>
          </p:cNvPr>
          <p:cNvSpPr txBox="1"/>
          <p:nvPr/>
        </p:nvSpPr>
        <p:spPr>
          <a:xfrm>
            <a:off x="1614995" y="4274622"/>
            <a:ext cx="4251365" cy="646331"/>
          </a:xfrm>
          <a:prstGeom prst="rect">
            <a:avLst/>
          </a:prstGeom>
          <a:noFill/>
        </p:spPr>
        <p:txBody>
          <a:bodyPr wrap="square" rtlCol="0">
            <a:spAutoFit/>
          </a:bodyPr>
          <a:lstStyle/>
          <a:p>
            <a:r>
              <a:rPr lang="en-GB" sz="1200" b="1" dirty="0"/>
              <a:t>Jim Hubbard </a:t>
            </a:r>
          </a:p>
          <a:p>
            <a:r>
              <a:rPr lang="en-GB" sz="1200" b="1" dirty="0">
                <a:solidFill>
                  <a:srgbClr val="00A499"/>
                </a:solidFill>
              </a:rPr>
              <a:t>Head of Regional Policy</a:t>
            </a:r>
          </a:p>
          <a:p>
            <a:r>
              <a:rPr lang="en-GB" sz="1200" dirty="0">
                <a:solidFill>
                  <a:srgbClr val="000000"/>
                </a:solidFill>
              </a:rPr>
              <a:t>Jim.Hubbard@cbi.org.uk</a:t>
            </a:r>
          </a:p>
        </p:txBody>
      </p:sp>
      <p:sp>
        <p:nvSpPr>
          <p:cNvPr id="27" name="TextBox 26">
            <a:extLst>
              <a:ext uri="{FF2B5EF4-FFF2-40B4-BE49-F238E27FC236}">
                <a16:creationId xmlns:a16="http://schemas.microsoft.com/office/drawing/2014/main" id="{8497E02E-46E2-420F-85F9-53E5E0073817}"/>
              </a:ext>
            </a:extLst>
          </p:cNvPr>
          <p:cNvSpPr txBox="1"/>
          <p:nvPr/>
        </p:nvSpPr>
        <p:spPr>
          <a:xfrm>
            <a:off x="6323159" y="5330684"/>
            <a:ext cx="4276165" cy="830997"/>
          </a:xfrm>
          <a:prstGeom prst="rect">
            <a:avLst/>
          </a:prstGeom>
          <a:noFill/>
        </p:spPr>
        <p:txBody>
          <a:bodyPr wrap="square" rtlCol="0">
            <a:spAutoFit/>
          </a:bodyPr>
          <a:lstStyle/>
          <a:p>
            <a:r>
              <a:rPr lang="en-GB" sz="1200" b="1" dirty="0"/>
              <a:t>Mark Corbett </a:t>
            </a:r>
          </a:p>
          <a:p>
            <a:r>
              <a:rPr lang="en-GB" sz="1200" b="1" dirty="0">
                <a:solidFill>
                  <a:srgbClr val="00A499"/>
                </a:solidFill>
              </a:rPr>
              <a:t>Regional Senior Policy Adviser</a:t>
            </a:r>
          </a:p>
          <a:p>
            <a:r>
              <a:rPr lang="en-GB" sz="1200" dirty="0">
                <a:solidFill>
                  <a:srgbClr val="000000"/>
                </a:solidFill>
              </a:rPr>
              <a:t>West and East Midlands</a:t>
            </a:r>
          </a:p>
          <a:p>
            <a:r>
              <a:rPr lang="en-GB" sz="1200" dirty="0">
                <a:solidFill>
                  <a:srgbClr val="000000"/>
                </a:solidFill>
              </a:rPr>
              <a:t>Mark.Corbett@cbi.org.uk</a:t>
            </a:r>
          </a:p>
        </p:txBody>
      </p:sp>
      <p:sp>
        <p:nvSpPr>
          <p:cNvPr id="28" name="TextBox 27">
            <a:extLst>
              <a:ext uri="{FF2B5EF4-FFF2-40B4-BE49-F238E27FC236}">
                <a16:creationId xmlns:a16="http://schemas.microsoft.com/office/drawing/2014/main" id="{93E7A9F0-16FC-4C3E-AC6F-8AA83CAEE751}"/>
              </a:ext>
            </a:extLst>
          </p:cNvPr>
          <p:cNvSpPr txBox="1"/>
          <p:nvPr/>
        </p:nvSpPr>
        <p:spPr>
          <a:xfrm>
            <a:off x="1592676" y="5430475"/>
            <a:ext cx="4223552" cy="830997"/>
          </a:xfrm>
          <a:prstGeom prst="rect">
            <a:avLst/>
          </a:prstGeom>
          <a:noFill/>
        </p:spPr>
        <p:txBody>
          <a:bodyPr wrap="square" rtlCol="0">
            <a:spAutoFit/>
          </a:bodyPr>
          <a:lstStyle/>
          <a:p>
            <a:r>
              <a:rPr lang="en-GB" sz="1200" b="1" dirty="0"/>
              <a:t>Hannah Richmond </a:t>
            </a:r>
            <a:br>
              <a:rPr lang="en-GB" sz="1200" b="1" dirty="0"/>
            </a:br>
            <a:r>
              <a:rPr lang="en-GB" sz="1200" b="1" dirty="0">
                <a:solidFill>
                  <a:srgbClr val="00A499"/>
                </a:solidFill>
              </a:rPr>
              <a:t>Regional Senior Policy Adviser</a:t>
            </a:r>
          </a:p>
          <a:p>
            <a:r>
              <a:rPr lang="en-GB" sz="1200" dirty="0">
                <a:solidFill>
                  <a:srgbClr val="000000"/>
                </a:solidFill>
              </a:rPr>
              <a:t>North West, North East, Yorkshire and the Humber</a:t>
            </a:r>
          </a:p>
          <a:p>
            <a:r>
              <a:rPr lang="en-GB" sz="1200" dirty="0">
                <a:solidFill>
                  <a:srgbClr val="000000"/>
                </a:solidFill>
              </a:rPr>
              <a:t>Hannah.Richmond@cbi.org.uk </a:t>
            </a:r>
          </a:p>
        </p:txBody>
      </p:sp>
      <p:sp>
        <p:nvSpPr>
          <p:cNvPr id="29" name="TextBox 28">
            <a:extLst>
              <a:ext uri="{FF2B5EF4-FFF2-40B4-BE49-F238E27FC236}">
                <a16:creationId xmlns:a16="http://schemas.microsoft.com/office/drawing/2014/main" id="{0BE33712-B03A-4A26-A5DD-13F0FDA23E6D}"/>
              </a:ext>
            </a:extLst>
          </p:cNvPr>
          <p:cNvSpPr txBox="1"/>
          <p:nvPr/>
        </p:nvSpPr>
        <p:spPr>
          <a:xfrm>
            <a:off x="6314100" y="4219309"/>
            <a:ext cx="4166823" cy="830997"/>
          </a:xfrm>
          <a:prstGeom prst="rect">
            <a:avLst/>
          </a:prstGeom>
          <a:noFill/>
        </p:spPr>
        <p:txBody>
          <a:bodyPr wrap="square" rtlCol="0">
            <a:spAutoFit/>
          </a:bodyPr>
          <a:lstStyle/>
          <a:p>
            <a:r>
              <a:rPr lang="en-GB" sz="1200" b="1" dirty="0"/>
              <a:t>James Sloan</a:t>
            </a:r>
            <a:br>
              <a:rPr lang="en-GB" sz="1200" b="1" dirty="0"/>
            </a:br>
            <a:r>
              <a:rPr lang="en-GB" sz="1200" b="1" dirty="0">
                <a:solidFill>
                  <a:srgbClr val="00A499"/>
                </a:solidFill>
              </a:rPr>
              <a:t>Regional Senior Policy Adviser</a:t>
            </a:r>
            <a:br>
              <a:rPr lang="en-GB" sz="1200" b="1" dirty="0">
                <a:solidFill>
                  <a:srgbClr val="7F4996"/>
                </a:solidFill>
              </a:rPr>
            </a:br>
            <a:r>
              <a:rPr lang="en-GB" sz="1200" dirty="0">
                <a:solidFill>
                  <a:srgbClr val="000000"/>
                </a:solidFill>
              </a:rPr>
              <a:t>South West and East of England</a:t>
            </a:r>
          </a:p>
          <a:p>
            <a:r>
              <a:rPr lang="en-GB" sz="1200" dirty="0">
                <a:solidFill>
                  <a:srgbClr val="000000"/>
                </a:solidFill>
              </a:rPr>
              <a:t>James.Sloan@cbi.org.uk</a:t>
            </a:r>
          </a:p>
        </p:txBody>
      </p:sp>
      <p:pic>
        <p:nvPicPr>
          <p:cNvPr id="30" name="Picture 1" descr="cid:image003.jpg@01D4ADB8.831E3650">
            <a:extLst>
              <a:ext uri="{FF2B5EF4-FFF2-40B4-BE49-F238E27FC236}">
                <a16:creationId xmlns:a16="http://schemas.microsoft.com/office/drawing/2014/main" id="{C8C92FBF-DE1A-4AAE-9F93-5E0EB53CE7E1}"/>
              </a:ext>
            </a:extLst>
          </p:cNvPr>
          <p:cNvPicPr>
            <a:picLocks noChangeAspect="1" noChangeArrowheads="1"/>
          </p:cNvPicPr>
          <p:nvPr/>
        </p:nvPicPr>
        <p:blipFill rotWithShape="1">
          <a:blip r:embed="rId6" r:link="rId7" cstate="print">
            <a:extLst>
              <a:ext uri="{28A0092B-C50C-407E-A947-70E740481C1C}">
                <a14:useLocalDpi xmlns:a14="http://schemas.microsoft.com/office/drawing/2010/main" val="0"/>
              </a:ext>
            </a:extLst>
          </a:blip>
          <a:srcRect t="4514" b="23613"/>
          <a:stretch>
            <a:fillRect/>
          </a:stretch>
        </p:blipFill>
        <p:spPr bwMode="auto">
          <a:xfrm flipH="1">
            <a:off x="605777" y="4334693"/>
            <a:ext cx="890514" cy="902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06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7088" y="417734"/>
            <a:ext cx="10942813" cy="712644"/>
          </a:xfrm>
        </p:spPr>
        <p:txBody>
          <a:bodyPr/>
          <a:lstStyle/>
          <a:p>
            <a:pPr>
              <a:spcAft>
                <a:spcPts val="1600"/>
              </a:spcAft>
              <a:buClr>
                <a:schemeClr val="tx1"/>
              </a:buClr>
            </a:pPr>
            <a:r>
              <a:rPr lang="en-GB" sz="2800" dirty="0">
                <a:solidFill>
                  <a:srgbClr val="0071CF"/>
                </a:solidFill>
              </a:rPr>
              <a:t>Q1 2019: North </a:t>
            </a:r>
            <a:r>
              <a:rPr lang="en-GB" sz="2800" dirty="0" err="1">
                <a:solidFill>
                  <a:srgbClr val="0071CF"/>
                </a:solidFill>
              </a:rPr>
              <a:t>wesT</a:t>
            </a:r>
            <a:endParaRPr lang="en-US" sz="2800" dirty="0">
              <a:solidFill>
                <a:srgbClr val="FF0000"/>
              </a:solidFill>
            </a:endParaRPr>
          </a:p>
        </p:txBody>
      </p:sp>
      <p:sp>
        <p:nvSpPr>
          <p:cNvPr id="4" name="Text Placeholder 2"/>
          <p:cNvSpPr txBox="1">
            <a:spLocks/>
          </p:cNvSpPr>
          <p:nvPr/>
        </p:nvSpPr>
        <p:spPr>
          <a:xfrm>
            <a:off x="667088" y="1443814"/>
            <a:ext cx="6885179" cy="4129871"/>
          </a:xfrm>
          <a:prstGeom prst="rect">
            <a:avLst/>
          </a:prstGeom>
        </p:spPr>
        <p:txBody>
          <a:bodyPr lIns="0" tIns="0" rIns="0" bIns="0"/>
          <a:lstStyle>
            <a:lvl1pPr marL="305984" indent="-305984" algn="l" defTabSz="407979" rtl="0" eaLnBrk="1" latinLnBrk="0" hangingPunct="1">
              <a:spcBef>
                <a:spcPct val="20000"/>
              </a:spcBef>
              <a:buFont typeface="Arial"/>
              <a:buChar char="•"/>
              <a:defRPr sz="2900" kern="1200">
                <a:solidFill>
                  <a:schemeClr val="tx1"/>
                </a:solidFill>
                <a:latin typeface="+mn-lt"/>
                <a:ea typeface="+mn-ea"/>
                <a:cs typeface="+mn-cs"/>
              </a:defRPr>
            </a:lvl1pPr>
            <a:lvl2pPr marL="662965" indent="-254987" algn="l" defTabSz="407979" rtl="0" eaLnBrk="1" latinLnBrk="0" hangingPunct="1">
              <a:spcBef>
                <a:spcPct val="20000"/>
              </a:spcBef>
              <a:buFont typeface="Arial"/>
              <a:buChar char="–"/>
              <a:defRPr sz="2500" kern="1200">
                <a:solidFill>
                  <a:schemeClr val="tx1"/>
                </a:solidFill>
                <a:latin typeface="+mn-lt"/>
                <a:ea typeface="+mn-ea"/>
                <a:cs typeface="+mn-cs"/>
              </a:defRPr>
            </a:lvl2pPr>
            <a:lvl3pPr marL="1019947" indent="-203990" algn="l" defTabSz="407979" rtl="0" eaLnBrk="1" latinLnBrk="0" hangingPunct="1">
              <a:spcBef>
                <a:spcPct val="20000"/>
              </a:spcBef>
              <a:buFont typeface="Arial"/>
              <a:buChar char="•"/>
              <a:defRPr sz="2100" kern="1200">
                <a:solidFill>
                  <a:schemeClr val="tx1"/>
                </a:solidFill>
                <a:latin typeface="+mn-lt"/>
                <a:ea typeface="+mn-ea"/>
                <a:cs typeface="+mn-cs"/>
              </a:defRPr>
            </a:lvl3pPr>
            <a:lvl4pPr marL="1427926" indent="-203990" algn="l" defTabSz="407979" rtl="0" eaLnBrk="1" latinLnBrk="0" hangingPunct="1">
              <a:spcBef>
                <a:spcPct val="20000"/>
              </a:spcBef>
              <a:buFont typeface="Arial"/>
              <a:buChar char="–"/>
              <a:defRPr sz="1800" kern="1200">
                <a:solidFill>
                  <a:schemeClr val="tx1"/>
                </a:solidFill>
                <a:latin typeface="+mn-lt"/>
                <a:ea typeface="+mn-ea"/>
                <a:cs typeface="+mn-cs"/>
              </a:defRPr>
            </a:lvl4pPr>
            <a:lvl5pPr marL="1835905" indent="-203990" algn="l" defTabSz="407979" rtl="0" eaLnBrk="1" latinLnBrk="0" hangingPunct="1">
              <a:spcBef>
                <a:spcPct val="20000"/>
              </a:spcBef>
              <a:buFont typeface="Arial"/>
              <a:buChar char="»"/>
              <a:defRPr sz="1800" kern="1200">
                <a:solidFill>
                  <a:schemeClr val="tx1"/>
                </a:solidFill>
                <a:latin typeface="+mn-lt"/>
                <a:ea typeface="+mn-ea"/>
                <a:cs typeface="+mn-cs"/>
              </a:defRPr>
            </a:lvl5pPr>
            <a:lvl6pPr marL="2243883" indent="-203990" algn="l" defTabSz="407979" rtl="0" eaLnBrk="1" latinLnBrk="0" hangingPunct="1">
              <a:spcBef>
                <a:spcPct val="20000"/>
              </a:spcBef>
              <a:buFont typeface="Arial"/>
              <a:buChar char="•"/>
              <a:defRPr sz="1800" kern="1200">
                <a:solidFill>
                  <a:schemeClr val="tx1"/>
                </a:solidFill>
                <a:latin typeface="+mn-lt"/>
                <a:ea typeface="+mn-ea"/>
                <a:cs typeface="+mn-cs"/>
              </a:defRPr>
            </a:lvl6pPr>
            <a:lvl7pPr marL="2651862" indent="-203990" algn="l" defTabSz="407979" rtl="0" eaLnBrk="1" latinLnBrk="0" hangingPunct="1">
              <a:spcBef>
                <a:spcPct val="20000"/>
              </a:spcBef>
              <a:buFont typeface="Arial"/>
              <a:buChar char="•"/>
              <a:defRPr sz="1800" kern="1200">
                <a:solidFill>
                  <a:schemeClr val="tx1"/>
                </a:solidFill>
                <a:latin typeface="+mn-lt"/>
                <a:ea typeface="+mn-ea"/>
                <a:cs typeface="+mn-cs"/>
              </a:defRPr>
            </a:lvl7pPr>
            <a:lvl8pPr marL="3059841" indent="-203990" algn="l" defTabSz="407979" rtl="0" eaLnBrk="1" latinLnBrk="0" hangingPunct="1">
              <a:spcBef>
                <a:spcPct val="20000"/>
              </a:spcBef>
              <a:buFont typeface="Arial"/>
              <a:buChar char="•"/>
              <a:defRPr sz="1800" kern="1200">
                <a:solidFill>
                  <a:schemeClr val="tx1"/>
                </a:solidFill>
                <a:latin typeface="+mn-lt"/>
                <a:ea typeface="+mn-ea"/>
                <a:cs typeface="+mn-cs"/>
              </a:defRPr>
            </a:lvl8pPr>
            <a:lvl9pPr marL="3467820" indent="-203990" algn="l" defTabSz="407979" rtl="0" eaLnBrk="1" latinLnBrk="0" hangingPunct="1">
              <a:spcBef>
                <a:spcPct val="20000"/>
              </a:spcBef>
              <a:buFont typeface="Arial"/>
              <a:buChar char="•"/>
              <a:defRPr sz="1800" kern="1200">
                <a:solidFill>
                  <a:schemeClr val="tx1"/>
                </a:solidFill>
                <a:latin typeface="+mn-lt"/>
                <a:ea typeface="+mn-ea"/>
                <a:cs typeface="+mn-cs"/>
              </a:defRPr>
            </a:lvl9pPr>
          </a:lstStyle>
          <a:p>
            <a:pPr marL="0" indent="0" defTabSz="543958">
              <a:buNone/>
            </a:pPr>
            <a:endParaRPr lang="en-US" sz="1867">
              <a:solidFill>
                <a:srgbClr val="0071CF"/>
              </a:solidFill>
              <a:latin typeface="Arial"/>
            </a:endParaRPr>
          </a:p>
          <a:p>
            <a:pPr marL="0" lvl="1" indent="0" defTabSz="543958">
              <a:lnSpc>
                <a:spcPts val="2720"/>
              </a:lnSpc>
              <a:spcBef>
                <a:spcPts val="0"/>
              </a:spcBef>
              <a:spcAft>
                <a:spcPts val="800"/>
              </a:spcAft>
              <a:buNone/>
            </a:pPr>
            <a:endParaRPr lang="en-GB" sz="2267">
              <a:solidFill>
                <a:srgbClr val="000000"/>
              </a:solidFill>
              <a:latin typeface="Arial" panose="020B0604020202020204" pitchFamily="34" charset="0"/>
            </a:endParaRPr>
          </a:p>
          <a:p>
            <a:pPr marL="0" lvl="1" indent="0" defTabSz="543958">
              <a:lnSpc>
                <a:spcPts val="2720"/>
              </a:lnSpc>
              <a:spcBef>
                <a:spcPts val="0"/>
              </a:spcBef>
              <a:spcAft>
                <a:spcPts val="800"/>
              </a:spcAft>
              <a:buNone/>
            </a:pPr>
            <a:endParaRPr lang="en-GB" sz="2267">
              <a:solidFill>
                <a:srgbClr val="000000"/>
              </a:solidFill>
              <a:latin typeface="Arial" panose="020B0604020202020204" pitchFamily="34" charset="0"/>
            </a:endParaRPr>
          </a:p>
        </p:txBody>
      </p:sp>
      <p:grpSp>
        <p:nvGrpSpPr>
          <p:cNvPr id="6" name="Group 5"/>
          <p:cNvGrpSpPr/>
          <p:nvPr/>
        </p:nvGrpSpPr>
        <p:grpSpPr>
          <a:xfrm>
            <a:off x="604008" y="925021"/>
            <a:ext cx="11300174" cy="5329991"/>
            <a:chOff x="2017001" y="1208267"/>
            <a:chExt cx="8475131" cy="4113247"/>
          </a:xfrm>
        </p:grpSpPr>
        <p:sp>
          <p:nvSpPr>
            <p:cNvPr id="7" name="Freeform 5"/>
            <p:cNvSpPr/>
            <p:nvPr/>
          </p:nvSpPr>
          <p:spPr>
            <a:xfrm>
              <a:off x="2036087" y="1517974"/>
              <a:ext cx="8456045" cy="1193530"/>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p>
              <a:pPr>
                <a:spcAft>
                  <a:spcPts val="300"/>
                </a:spcAft>
              </a:pPr>
              <a:endParaRPr lang="en-GB" sz="1400">
                <a:solidFill>
                  <a:srgbClr val="000000"/>
                </a:solidFill>
              </a:endParaRPr>
            </a:p>
          </p:txBody>
        </p:sp>
        <p:sp>
          <p:nvSpPr>
            <p:cNvPr id="8" name="Freeform 7"/>
            <p:cNvSpPr/>
            <p:nvPr/>
          </p:nvSpPr>
          <p:spPr>
            <a:xfrm>
              <a:off x="2017001" y="1208267"/>
              <a:ext cx="3665976" cy="257852"/>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p>
              <a:pPr algn="ctr" defTabSz="948243">
                <a:lnSpc>
                  <a:spcPct val="90000"/>
                </a:lnSpc>
                <a:spcBef>
                  <a:spcPct val="0"/>
                </a:spcBef>
                <a:spcAft>
                  <a:spcPct val="35000"/>
                </a:spcAft>
              </a:pPr>
              <a:r>
                <a:rPr lang="en-GB" sz="1867" b="1">
                  <a:solidFill>
                    <a:srgbClr val="FFFFFF"/>
                  </a:solidFill>
                  <a:latin typeface="Arial"/>
                </a:rPr>
                <a:t>Local Industrial Strategies</a:t>
              </a:r>
            </a:p>
          </p:txBody>
        </p:sp>
        <p:sp>
          <p:nvSpPr>
            <p:cNvPr id="9" name="Freeform 8"/>
            <p:cNvSpPr/>
            <p:nvPr/>
          </p:nvSpPr>
          <p:spPr>
            <a:xfrm>
              <a:off x="4841767" y="3135651"/>
              <a:ext cx="2762286" cy="21858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p>
              <a:pPr marL="0" lvl="1" defTabSz="651917">
                <a:lnSpc>
                  <a:spcPct val="90000"/>
                </a:lnSpc>
                <a:spcBef>
                  <a:spcPct val="0"/>
                </a:spcBef>
                <a:spcAft>
                  <a:spcPts val="800"/>
                </a:spcAft>
              </a:pPr>
              <a:r>
                <a:rPr lang="en-GB" sz="1200" b="1" dirty="0">
                  <a:solidFill>
                    <a:srgbClr val="000000"/>
                  </a:solidFill>
                </a:rPr>
                <a:t>Aim: Business engagement to ensure further devolution is the result of robust consultation</a:t>
              </a:r>
            </a:p>
            <a:p>
              <a:pPr marL="171450" lvl="1" indent="-171450" defTabSz="651917">
                <a:lnSpc>
                  <a:spcPct val="90000"/>
                </a:lnSpc>
                <a:spcBef>
                  <a:spcPct val="0"/>
                </a:spcBef>
                <a:spcAft>
                  <a:spcPts val="800"/>
                </a:spcAft>
                <a:buFont typeface="Arial" panose="020B0604020202020204" pitchFamily="34" charset="0"/>
                <a:buChar char="•"/>
              </a:pPr>
              <a:r>
                <a:rPr lang="en-GB" sz="1200" dirty="0">
                  <a:solidFill>
                    <a:srgbClr val="000000"/>
                  </a:solidFill>
                </a:rPr>
                <a:t>Andy Burnham, Greater Manchester Metro Mayor, spoke at NW Annual Dinner, outlining ambitions for further devolution, calling for business to share their views on successes to date. </a:t>
              </a:r>
            </a:p>
            <a:p>
              <a:pPr marL="171450" lvl="1" indent="-171450" defTabSz="651917">
                <a:lnSpc>
                  <a:spcPct val="90000"/>
                </a:lnSpc>
                <a:spcBef>
                  <a:spcPct val="0"/>
                </a:spcBef>
                <a:spcAft>
                  <a:spcPts val="800"/>
                </a:spcAft>
                <a:buFont typeface="Arial" panose="020B0604020202020204" pitchFamily="34" charset="0"/>
                <a:buChar char="•"/>
              </a:pPr>
              <a:r>
                <a:rPr lang="en-GB" sz="1200" dirty="0">
                  <a:solidFill>
                    <a:srgbClr val="000000"/>
                  </a:solidFill>
                </a:rPr>
                <a:t>CBI met with Alex Chisholm, BEIS Permanent Secretary to explore undertaking a joint project to understand benefits of devolution to date. </a:t>
              </a:r>
            </a:p>
            <a:p>
              <a:pPr defTabSz="543958">
                <a:spcAft>
                  <a:spcPts val="800"/>
                </a:spcAft>
              </a:pPr>
              <a:endParaRPr lang="en-GB" sz="1400" dirty="0">
                <a:solidFill>
                  <a:srgbClr val="000000"/>
                </a:solidFill>
              </a:endParaRPr>
            </a:p>
          </p:txBody>
        </p:sp>
        <p:sp>
          <p:nvSpPr>
            <p:cNvPr id="10" name="Freeform 9"/>
            <p:cNvSpPr/>
            <p:nvPr/>
          </p:nvSpPr>
          <p:spPr>
            <a:xfrm>
              <a:off x="4841767" y="2804709"/>
              <a:ext cx="2762286" cy="280224"/>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p>
              <a:pPr algn="ctr" defTabSz="948243">
                <a:lnSpc>
                  <a:spcPct val="90000"/>
                </a:lnSpc>
                <a:spcBef>
                  <a:spcPct val="0"/>
                </a:spcBef>
                <a:spcAft>
                  <a:spcPct val="35000"/>
                </a:spcAft>
              </a:pPr>
              <a:r>
                <a:rPr lang="en-GB" sz="1867" b="1" dirty="0">
                  <a:solidFill>
                    <a:schemeClr val="bg1"/>
                  </a:solidFill>
                  <a:latin typeface="Arial"/>
                </a:rPr>
                <a:t>Further Devolution </a:t>
              </a:r>
            </a:p>
          </p:txBody>
        </p:sp>
        <p:sp>
          <p:nvSpPr>
            <p:cNvPr id="11" name="Freeform 10"/>
            <p:cNvSpPr/>
            <p:nvPr/>
          </p:nvSpPr>
          <p:spPr>
            <a:xfrm>
              <a:off x="7670456" y="3135651"/>
              <a:ext cx="2762286" cy="21858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p>
              <a:pPr marL="0" lvl="1" defTabSz="651917">
                <a:lnSpc>
                  <a:spcPct val="90000"/>
                </a:lnSpc>
                <a:spcBef>
                  <a:spcPct val="0"/>
                </a:spcBef>
                <a:spcAft>
                  <a:spcPts val="800"/>
                </a:spcAft>
              </a:pPr>
              <a:r>
                <a:rPr lang="en-GB" sz="1200" b="1" dirty="0">
                  <a:solidFill>
                    <a:srgbClr val="000000"/>
                  </a:solidFill>
                </a:rPr>
                <a:t>Aim: Ensure the education system works for young people, and harness the power of business to improve the education and skills system. </a:t>
              </a:r>
            </a:p>
            <a:p>
              <a:pPr marL="171450" lvl="1" indent="-171450" defTabSz="651917">
                <a:lnSpc>
                  <a:spcPct val="90000"/>
                </a:lnSpc>
                <a:spcBef>
                  <a:spcPct val="0"/>
                </a:spcBef>
                <a:spcAft>
                  <a:spcPts val="800"/>
                </a:spcAft>
                <a:buFont typeface="Arial" panose="020B0604020202020204" pitchFamily="34" charset="0"/>
                <a:buChar char="•"/>
              </a:pPr>
              <a:r>
                <a:rPr lang="en-GB" sz="1200" dirty="0">
                  <a:solidFill>
                    <a:srgbClr val="000000"/>
                  </a:solidFill>
                </a:rPr>
                <a:t>Sit on the Liverpool LEP Skills Group, which has discussed how to deliver a business-led skills strategy based on local needs, tied to key growth areas identified within the LIS drafts. </a:t>
              </a:r>
            </a:p>
            <a:p>
              <a:pPr marL="171450" lvl="1" indent="-171450" defTabSz="651917">
                <a:lnSpc>
                  <a:spcPct val="90000"/>
                </a:lnSpc>
                <a:spcBef>
                  <a:spcPct val="0"/>
                </a:spcBef>
                <a:spcAft>
                  <a:spcPts val="800"/>
                </a:spcAft>
                <a:buFont typeface="Arial" panose="020B0604020202020204" pitchFamily="34" charset="0"/>
                <a:buChar char="•"/>
              </a:pPr>
              <a:r>
                <a:rPr lang="en-GB" sz="1200" dirty="0">
                  <a:solidFill>
                    <a:srgbClr val="000000"/>
                  </a:solidFill>
                </a:rPr>
                <a:t>Fed into the Greater Manchester Good Employment Charter, which will feature within the LIS. </a:t>
              </a:r>
            </a:p>
          </p:txBody>
        </p:sp>
        <p:sp>
          <p:nvSpPr>
            <p:cNvPr id="12" name="Freeform 11"/>
            <p:cNvSpPr/>
            <p:nvPr/>
          </p:nvSpPr>
          <p:spPr>
            <a:xfrm>
              <a:off x="7670456" y="2797336"/>
              <a:ext cx="2762286" cy="280224"/>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p>
              <a:pPr algn="ctr" defTabSz="948243">
                <a:lnSpc>
                  <a:spcPct val="90000"/>
                </a:lnSpc>
                <a:spcBef>
                  <a:spcPct val="0"/>
                </a:spcBef>
                <a:spcAft>
                  <a:spcPct val="35000"/>
                </a:spcAft>
              </a:pPr>
              <a:r>
                <a:rPr lang="en-GB" sz="1867" b="1">
                  <a:solidFill>
                    <a:srgbClr val="FFFFFF"/>
                  </a:solidFill>
                  <a:latin typeface="Arial"/>
                </a:rPr>
                <a:t>Upskilling workforce</a:t>
              </a:r>
            </a:p>
          </p:txBody>
        </p:sp>
      </p:grpSp>
      <p:sp>
        <p:nvSpPr>
          <p:cNvPr id="15" name="Rectangle 14">
            <a:extLst>
              <a:ext uri="{FF2B5EF4-FFF2-40B4-BE49-F238E27FC236}">
                <a16:creationId xmlns:a16="http://schemas.microsoft.com/office/drawing/2014/main" id="{4B29E950-0CF6-45AB-96B0-2ED9649AD8A8}"/>
              </a:ext>
            </a:extLst>
          </p:cNvPr>
          <p:cNvSpPr/>
          <p:nvPr/>
        </p:nvSpPr>
        <p:spPr>
          <a:xfrm>
            <a:off x="629456" y="1355128"/>
            <a:ext cx="11274726" cy="1523494"/>
          </a:xfrm>
          <a:prstGeom prst="rect">
            <a:avLst/>
          </a:prstGeom>
        </p:spPr>
        <p:txBody>
          <a:bodyPr wrap="square">
            <a:spAutoFit/>
          </a:bodyPr>
          <a:lstStyle/>
          <a:p>
            <a:pPr marL="171450" indent="-171450">
              <a:spcBef>
                <a:spcPts val="1200"/>
              </a:spcBef>
              <a:spcAft>
                <a:spcPts val="0"/>
              </a:spcAft>
              <a:buFont typeface="Arial" panose="020B0604020202020204" pitchFamily="34" charset="0"/>
              <a:buChar char="•"/>
            </a:pPr>
            <a:r>
              <a:rPr lang="en-GB" sz="1100" dirty="0">
                <a:solidFill>
                  <a:srgbClr val="000000"/>
                </a:solidFill>
                <a:latin typeface="Arial" panose="020B0604020202020204" pitchFamily="34" charset="0"/>
                <a:ea typeface="MS PGothic" panose="020B0600070205080204" pitchFamily="34" charset="-128"/>
                <a:cs typeface="Times New Roman" panose="02020603050405020304" pitchFamily="18" charset="0"/>
              </a:rPr>
              <a:t>Made submission to Greater Manchester Combined Authority (GMCA) Industrial Strategy call for evidence, calling for a renewed focus on the key drivers of productivity: skills, infrastructure, business practices and exports within the strategy, as well as more detail on the role for the Grand Challenges within the local industrial strategy (LIS), and maximising the opportunity to outline future plans for further devolution within the region. The CBI is continuing  to work closely with the GMCA as they develop this and other key strategies which will influence long-term policy making in the region and evidence the calls for further devolution. </a:t>
            </a:r>
          </a:p>
          <a:p>
            <a:pPr marL="171450" indent="-171450">
              <a:spcBef>
                <a:spcPts val="600"/>
              </a:spcBef>
              <a:spcAft>
                <a:spcPts val="0"/>
              </a:spcAft>
              <a:buFont typeface="Arial" panose="020B0604020202020204" pitchFamily="34" charset="0"/>
              <a:buChar char="•"/>
            </a:pPr>
            <a:r>
              <a:rPr lang="en-GB" sz="1100" dirty="0">
                <a:solidFill>
                  <a:srgbClr val="000000"/>
                </a:solidFill>
                <a:latin typeface="Arial" panose="020B0604020202020204" pitchFamily="34" charset="0"/>
                <a:ea typeface="MS PGothic" panose="020B0600070205080204" pitchFamily="34" charset="-128"/>
                <a:cs typeface="Times New Roman" panose="02020603050405020304" pitchFamily="18" charset="0"/>
              </a:rPr>
              <a:t>Damian Waters met Chair of Liverpool, Cheshire and Warrington, Manchester and Cumbria LEPs, to reinforce key messages from the CBI’s submissions where applicable, and offering support in business engagement for future LIS consultations. Liverpool LEP have invited the CBI to convene members for a roundtable feeding into their LIS, and are on target to have a draft in Summer. Both Cumbria and Cheshire LEPs are aiming to have a draft strategy available by March for consultation with business and government, and Cumbria LEP has invited the CBI to join their business engagement group to feed in via more formal channels. </a:t>
            </a:r>
          </a:p>
        </p:txBody>
      </p:sp>
      <p:sp>
        <p:nvSpPr>
          <p:cNvPr id="13" name="Freeform 10">
            <a:extLst>
              <a:ext uri="{FF2B5EF4-FFF2-40B4-BE49-F238E27FC236}">
                <a16:creationId xmlns:a16="http://schemas.microsoft.com/office/drawing/2014/main" id="{F8667B82-63F8-431E-89DD-D60942BF443C}"/>
              </a:ext>
            </a:extLst>
          </p:cNvPr>
          <p:cNvSpPr/>
          <p:nvPr/>
        </p:nvSpPr>
        <p:spPr>
          <a:xfrm>
            <a:off x="620503" y="3422546"/>
            <a:ext cx="3661335" cy="28324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p>
            <a:pPr marL="0" lvl="1" defTabSz="651917">
              <a:lnSpc>
                <a:spcPct val="90000"/>
              </a:lnSpc>
              <a:spcBef>
                <a:spcPct val="0"/>
              </a:spcBef>
              <a:spcAft>
                <a:spcPts val="800"/>
              </a:spcAft>
            </a:pPr>
            <a:r>
              <a:rPr lang="en-GB" sz="1200" b="1" dirty="0">
                <a:solidFill>
                  <a:srgbClr val="000000"/>
                </a:solidFill>
              </a:rPr>
              <a:t>Aim: Strengthen east-west links with a focus on integrated infrastructure that connects key economic hubs   </a:t>
            </a:r>
          </a:p>
          <a:p>
            <a:pPr marL="171450" lvl="1" indent="-171450" defTabSz="651917">
              <a:lnSpc>
                <a:spcPct val="90000"/>
              </a:lnSpc>
              <a:spcBef>
                <a:spcPct val="0"/>
              </a:spcBef>
              <a:spcAft>
                <a:spcPts val="800"/>
              </a:spcAft>
              <a:buFont typeface="Arial" panose="020B0604020202020204" pitchFamily="34" charset="0"/>
              <a:buChar char="•"/>
            </a:pPr>
            <a:r>
              <a:rPr lang="en-GB" sz="1200" dirty="0">
                <a:solidFill>
                  <a:srgbClr val="000000"/>
                </a:solidFill>
              </a:rPr>
              <a:t>The CBI met Transport for the North, where we outlined concerns and worked together to identify priorities, supporting the launch of their Strategic Transport Plan. </a:t>
            </a:r>
          </a:p>
          <a:p>
            <a:pPr marL="171450" lvl="1" indent="-171450" defTabSz="651917">
              <a:lnSpc>
                <a:spcPct val="90000"/>
              </a:lnSpc>
              <a:spcBef>
                <a:spcPct val="0"/>
              </a:spcBef>
              <a:spcAft>
                <a:spcPts val="800"/>
              </a:spcAft>
              <a:buFont typeface="Arial" panose="020B0604020202020204" pitchFamily="34" charset="0"/>
              <a:buChar char="•"/>
            </a:pPr>
            <a:r>
              <a:rPr lang="en-GB" sz="1200" dirty="0">
                <a:solidFill>
                  <a:srgbClr val="000000"/>
                </a:solidFill>
              </a:rPr>
              <a:t>The CBI met the Greater Manchester Combined Authority to discuss the next steps of their local industrial strategy, calling for a focus on improving transport links to facilitate the movement of goods and services across the region. </a:t>
            </a:r>
          </a:p>
        </p:txBody>
      </p:sp>
      <p:sp>
        <p:nvSpPr>
          <p:cNvPr id="14" name="Freeform 11">
            <a:extLst>
              <a:ext uri="{FF2B5EF4-FFF2-40B4-BE49-F238E27FC236}">
                <a16:creationId xmlns:a16="http://schemas.microsoft.com/office/drawing/2014/main" id="{F7F67417-7294-454E-9CEE-37C3073FFFA3}"/>
              </a:ext>
            </a:extLst>
          </p:cNvPr>
          <p:cNvSpPr/>
          <p:nvPr/>
        </p:nvSpPr>
        <p:spPr>
          <a:xfrm>
            <a:off x="620504" y="2993707"/>
            <a:ext cx="3661334" cy="363117"/>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p>
            <a:pPr algn="ctr" defTabSz="948243">
              <a:lnSpc>
                <a:spcPct val="90000"/>
              </a:lnSpc>
              <a:spcBef>
                <a:spcPct val="0"/>
              </a:spcBef>
              <a:spcAft>
                <a:spcPct val="35000"/>
              </a:spcAft>
            </a:pPr>
            <a:r>
              <a:rPr lang="en-GB" sz="1867" b="1">
                <a:solidFill>
                  <a:srgbClr val="FFFFFF"/>
                </a:solidFill>
                <a:latin typeface="Arial"/>
              </a:rPr>
              <a:t>Infrastructure </a:t>
            </a:r>
          </a:p>
        </p:txBody>
      </p:sp>
      <p:sp>
        <p:nvSpPr>
          <p:cNvPr id="2" name="Rectangle 1">
            <a:extLst>
              <a:ext uri="{FF2B5EF4-FFF2-40B4-BE49-F238E27FC236}">
                <a16:creationId xmlns:a16="http://schemas.microsoft.com/office/drawing/2014/main" id="{F5067C14-DF1C-45B2-8074-177412D85A28}"/>
              </a:ext>
            </a:extLst>
          </p:cNvPr>
          <p:cNvSpPr/>
          <p:nvPr/>
        </p:nvSpPr>
        <p:spPr>
          <a:xfrm>
            <a:off x="5971607" y="3244334"/>
            <a:ext cx="248786" cy="369332"/>
          </a:xfrm>
          <a:prstGeom prst="rect">
            <a:avLst/>
          </a:prstGeom>
        </p:spPr>
        <p:txBody>
          <a:bodyPr wrap="none">
            <a:spAutoFit/>
          </a:bodyPr>
          <a:lstStyle/>
          <a:p>
            <a:r>
              <a:rPr lang="en-GB" dirty="0"/>
              <a:t> </a:t>
            </a:r>
          </a:p>
        </p:txBody>
      </p:sp>
      <p:sp>
        <p:nvSpPr>
          <p:cNvPr id="3" name="Rectangle 2">
            <a:extLst>
              <a:ext uri="{FF2B5EF4-FFF2-40B4-BE49-F238E27FC236}">
                <a16:creationId xmlns:a16="http://schemas.microsoft.com/office/drawing/2014/main" id="{872DB952-AD31-4959-A0D1-7B8B1F8EBFA3}"/>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16" name="Rectangle 15">
            <a:extLst>
              <a:ext uri="{FF2B5EF4-FFF2-40B4-BE49-F238E27FC236}">
                <a16:creationId xmlns:a16="http://schemas.microsoft.com/office/drawing/2014/main" id="{365397F0-B154-4C79-B93E-122E1FD51FF7}"/>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Tree>
    <p:extLst>
      <p:ext uri="{BB962C8B-B14F-4D97-AF65-F5344CB8AC3E}">
        <p14:creationId xmlns:p14="http://schemas.microsoft.com/office/powerpoint/2010/main" val="2542832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7088" y="417735"/>
            <a:ext cx="10942813" cy="712644"/>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Aft>
                <a:spcPts val="1600"/>
              </a:spcAft>
              <a:buClr>
                <a:schemeClr val="tx1"/>
              </a:buClr>
            </a:pPr>
            <a:r>
              <a:rPr lang="en-GB" sz="2800" dirty="0">
                <a:solidFill>
                  <a:srgbClr val="0071CF"/>
                </a:solidFill>
              </a:rPr>
              <a:t>Q1 2019: North East</a:t>
            </a:r>
            <a:endParaRPr lang="en-US" sz="2800" dirty="0">
              <a:solidFill>
                <a:srgbClr val="FF0000"/>
              </a:solidFill>
            </a:endParaRPr>
          </a:p>
        </p:txBody>
      </p:sp>
      <p:sp>
        <p:nvSpPr>
          <p:cNvPr id="4" name="Text Placeholder 2"/>
          <p:cNvSpPr txBox="1">
            <a:spLocks/>
          </p:cNvSpPr>
          <p:nvPr/>
        </p:nvSpPr>
        <p:spPr>
          <a:xfrm>
            <a:off x="667089" y="1443815"/>
            <a:ext cx="6885179" cy="4129871"/>
          </a:xfrm>
          <a:prstGeom prst="rect">
            <a:avLst/>
          </a:prstGeom>
        </p:spPr>
        <p:txBody>
          <a:bodyPr lIns="0" tIns="0" rIns="0" bIns="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43945"/>
            <a:endParaRPr lang="en-US" sz="1867">
              <a:solidFill>
                <a:srgbClr val="0071CF"/>
              </a:solidFill>
              <a:latin typeface="Arial"/>
            </a:endParaRPr>
          </a:p>
          <a:p>
            <a:pPr marL="0" lvl="1" defTabSz="543945">
              <a:lnSpc>
                <a:spcPts val="2720"/>
              </a:lnSpc>
              <a:spcAft>
                <a:spcPts val="800"/>
              </a:spcAft>
            </a:pPr>
            <a:endParaRPr lang="en-GB" sz="2267">
              <a:solidFill>
                <a:srgbClr val="000000"/>
              </a:solidFill>
              <a:latin typeface="Arial" panose="020B0604020202020204" pitchFamily="34" charset="0"/>
            </a:endParaRPr>
          </a:p>
          <a:p>
            <a:pPr marL="0" lvl="1" defTabSz="543945">
              <a:lnSpc>
                <a:spcPts val="2720"/>
              </a:lnSpc>
              <a:spcAft>
                <a:spcPts val="800"/>
              </a:spcAft>
            </a:pPr>
            <a:endParaRPr lang="en-GB" sz="2267">
              <a:solidFill>
                <a:srgbClr val="000000"/>
              </a:solidFill>
              <a:latin typeface="Arial" panose="020B0604020202020204" pitchFamily="34" charset="0"/>
            </a:endParaRPr>
          </a:p>
        </p:txBody>
      </p:sp>
      <p:grpSp>
        <p:nvGrpSpPr>
          <p:cNvPr id="6" name="Group 5"/>
          <p:cNvGrpSpPr/>
          <p:nvPr/>
        </p:nvGrpSpPr>
        <p:grpSpPr>
          <a:xfrm>
            <a:off x="604009" y="925022"/>
            <a:ext cx="11300175" cy="5329991"/>
            <a:chOff x="2017001" y="1208267"/>
            <a:chExt cx="8475131" cy="4113247"/>
          </a:xfrm>
        </p:grpSpPr>
        <p:sp>
          <p:nvSpPr>
            <p:cNvPr id="7" name="Freeform 5"/>
            <p:cNvSpPr/>
            <p:nvPr/>
          </p:nvSpPr>
          <p:spPr>
            <a:xfrm>
              <a:off x="2036087" y="1517974"/>
              <a:ext cx="8456045" cy="1193530"/>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Aft>
                  <a:spcPts val="300"/>
                </a:spcAft>
              </a:pPr>
              <a:endParaRPr lang="en-GB" sz="1400">
                <a:solidFill>
                  <a:srgbClr val="000000"/>
                </a:solidFill>
              </a:endParaRPr>
            </a:p>
          </p:txBody>
        </p:sp>
        <p:sp>
          <p:nvSpPr>
            <p:cNvPr id="8" name="Freeform 7"/>
            <p:cNvSpPr/>
            <p:nvPr/>
          </p:nvSpPr>
          <p:spPr>
            <a:xfrm>
              <a:off x="2017001" y="1208267"/>
              <a:ext cx="3665976" cy="257852"/>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Local Industrial Strategies</a:t>
              </a:r>
            </a:p>
          </p:txBody>
        </p:sp>
        <p:sp>
          <p:nvSpPr>
            <p:cNvPr id="9" name="Freeform 8"/>
            <p:cNvSpPr/>
            <p:nvPr/>
          </p:nvSpPr>
          <p:spPr>
            <a:xfrm>
              <a:off x="4841767" y="3135651"/>
              <a:ext cx="2762286" cy="21858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r>
                <a:rPr lang="en-GB" sz="1100" b="1">
                  <a:solidFill>
                    <a:srgbClr val="000000"/>
                  </a:solidFill>
                </a:rPr>
                <a:t>Aim: Provide further clarity on the impact of Brexit to give business the certainty and confidence to trade </a:t>
              </a:r>
            </a:p>
            <a:p>
              <a:pPr marL="171446" lvl="1" indent="-171446" defTabSz="651901">
                <a:lnSpc>
                  <a:spcPct val="90000"/>
                </a:lnSpc>
                <a:spcBef>
                  <a:spcPct val="0"/>
                </a:spcBef>
                <a:spcAft>
                  <a:spcPts val="800"/>
                </a:spcAft>
                <a:buFont typeface="Arial" panose="020B0604020202020204" pitchFamily="34" charset="0"/>
                <a:buChar char="•"/>
              </a:pPr>
              <a:r>
                <a:rPr lang="en-GB" sz="1100">
                  <a:solidFill>
                    <a:srgbClr val="000000"/>
                  </a:solidFill>
                </a:rPr>
                <a:t>Launched CBI’s Regional Impact work which found the NE is due to be the hardest hit by a no deal Brexit – shrinking the economy by £7bn a year by 2034. </a:t>
              </a:r>
            </a:p>
            <a:p>
              <a:pPr marL="171446" lvl="1" indent="-171446" defTabSz="651901">
                <a:lnSpc>
                  <a:spcPct val="90000"/>
                </a:lnSpc>
                <a:spcBef>
                  <a:spcPct val="0"/>
                </a:spcBef>
                <a:spcAft>
                  <a:spcPts val="800"/>
                </a:spcAft>
                <a:buFont typeface="Arial" panose="020B0604020202020204" pitchFamily="34" charset="0"/>
                <a:buChar char="•"/>
              </a:pPr>
              <a:r>
                <a:rPr lang="en-GB" sz="1100">
                  <a:solidFill>
                    <a:srgbClr val="000000"/>
                  </a:solidFill>
                </a:rPr>
                <a:t>Met with the North East LEP, sitting on their Brexit Advisory group, where the discussion centred on the UK Shared Prosperity Fund. The CBI is seeking member views to share as part of the Government’s call for evidence. </a:t>
              </a:r>
            </a:p>
            <a:p>
              <a:pPr marL="171446" lvl="1" indent="-171446" defTabSz="651901">
                <a:lnSpc>
                  <a:spcPct val="90000"/>
                </a:lnSpc>
                <a:spcBef>
                  <a:spcPct val="0"/>
                </a:spcBef>
                <a:spcAft>
                  <a:spcPts val="800"/>
                </a:spcAft>
                <a:buFont typeface="Arial" panose="020B0604020202020204" pitchFamily="34" charset="0"/>
                <a:buChar char="•"/>
              </a:pPr>
              <a:endParaRPr lang="en-GB" sz="1100">
                <a:solidFill>
                  <a:srgbClr val="000000"/>
                </a:solidFill>
              </a:endParaRPr>
            </a:p>
            <a:p>
              <a:pPr marL="171446" lvl="1" indent="-171446" defTabSz="651901">
                <a:lnSpc>
                  <a:spcPct val="90000"/>
                </a:lnSpc>
                <a:spcBef>
                  <a:spcPct val="0"/>
                </a:spcBef>
                <a:spcAft>
                  <a:spcPts val="800"/>
                </a:spcAft>
                <a:buFont typeface="Arial" panose="020B0604020202020204" pitchFamily="34" charset="0"/>
                <a:buChar char="•"/>
              </a:pPr>
              <a:endParaRPr lang="en-GB" sz="1100">
                <a:solidFill>
                  <a:srgbClr val="000000"/>
                </a:solidFill>
              </a:endParaRPr>
            </a:p>
          </p:txBody>
        </p:sp>
        <p:sp>
          <p:nvSpPr>
            <p:cNvPr id="10" name="Freeform 9"/>
            <p:cNvSpPr/>
            <p:nvPr/>
          </p:nvSpPr>
          <p:spPr>
            <a:xfrm>
              <a:off x="4841767" y="2804709"/>
              <a:ext cx="2762286" cy="280224"/>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Exports and Brexit </a:t>
              </a:r>
            </a:p>
          </p:txBody>
        </p:sp>
        <p:sp>
          <p:nvSpPr>
            <p:cNvPr id="11" name="Freeform 10"/>
            <p:cNvSpPr/>
            <p:nvPr/>
          </p:nvSpPr>
          <p:spPr>
            <a:xfrm>
              <a:off x="7670456" y="3135651"/>
              <a:ext cx="2762286" cy="21858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r>
                <a:rPr lang="en-GB" sz="1100" b="1">
                  <a:solidFill>
                    <a:srgbClr val="000000"/>
                  </a:solidFill>
                </a:rPr>
                <a:t>Aim: Ensure upgrades to infrastructure to address need to increase capacity and resilience, give access to international markets and improve digital connectivity </a:t>
              </a:r>
            </a:p>
            <a:p>
              <a:pPr marL="171446" lvl="1" indent="-171446" defTabSz="651901">
                <a:lnSpc>
                  <a:spcPct val="90000"/>
                </a:lnSpc>
                <a:spcBef>
                  <a:spcPct val="0"/>
                </a:spcBef>
                <a:spcAft>
                  <a:spcPts val="800"/>
                </a:spcAft>
                <a:buFont typeface="Arial" panose="020B0604020202020204" pitchFamily="34" charset="0"/>
                <a:buChar char="•"/>
              </a:pPr>
              <a:r>
                <a:rPr lang="en-GB" sz="1100">
                  <a:solidFill>
                    <a:srgbClr val="000000"/>
                  </a:solidFill>
                </a:rPr>
                <a:t>Following Tees Valley CA announcements on their airport acquisition the CBI sought to put together a quick response, identifying challenges and concerns, which we shared with Ben Houchen. </a:t>
              </a:r>
            </a:p>
            <a:p>
              <a:pPr marL="171446" lvl="1" indent="-171446" defTabSz="651901">
                <a:lnSpc>
                  <a:spcPct val="90000"/>
                </a:lnSpc>
                <a:spcBef>
                  <a:spcPct val="0"/>
                </a:spcBef>
                <a:spcAft>
                  <a:spcPts val="800"/>
                </a:spcAft>
                <a:buFont typeface="Arial" panose="020B0604020202020204" pitchFamily="34" charset="0"/>
                <a:buChar char="•"/>
              </a:pPr>
              <a:r>
                <a:rPr lang="sv-SE" sz="1100">
                  <a:solidFill>
                    <a:srgbClr val="000000"/>
                  </a:solidFill>
                </a:rPr>
                <a:t>CBI North East welcomed the launch of the Transport for the North Strategy, highlighting the opportunities it would bring to the region. </a:t>
              </a:r>
            </a:p>
            <a:p>
              <a:pPr marL="171446" lvl="1" indent="-171446" defTabSz="651901">
                <a:lnSpc>
                  <a:spcPct val="90000"/>
                </a:lnSpc>
                <a:spcBef>
                  <a:spcPct val="0"/>
                </a:spcBef>
                <a:spcAft>
                  <a:spcPts val="800"/>
                </a:spcAft>
                <a:buFont typeface="Arial" panose="020B0604020202020204" pitchFamily="34" charset="0"/>
                <a:buChar char="•"/>
              </a:pPr>
              <a:r>
                <a:rPr lang="sv-SE" sz="1100">
                  <a:solidFill>
                    <a:srgbClr val="000000"/>
                  </a:solidFill>
                </a:rPr>
                <a:t>CBI North East met with business and journalists to discuss the importance of digital connectivity and 5G in the region following the launch of CBI report </a:t>
              </a:r>
              <a:r>
                <a:rPr lang="sv-SE" sz="1100" i="1">
                  <a:solidFill>
                    <a:srgbClr val="000000"/>
                  </a:solidFill>
                </a:rPr>
                <a:t>Ready, Set, Connect.</a:t>
              </a:r>
              <a:endParaRPr lang="sv-SE" sz="1100">
                <a:solidFill>
                  <a:srgbClr val="000000"/>
                </a:solidFill>
              </a:endParaRPr>
            </a:p>
          </p:txBody>
        </p:sp>
        <p:sp>
          <p:nvSpPr>
            <p:cNvPr id="12" name="Freeform 11"/>
            <p:cNvSpPr/>
            <p:nvPr/>
          </p:nvSpPr>
          <p:spPr>
            <a:xfrm>
              <a:off x="7670456" y="2797336"/>
              <a:ext cx="2762286" cy="280224"/>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Infrastructure</a:t>
              </a:r>
            </a:p>
          </p:txBody>
        </p:sp>
      </p:grpSp>
      <p:sp>
        <p:nvSpPr>
          <p:cNvPr id="15" name="Rectangle 14">
            <a:extLst>
              <a:ext uri="{FF2B5EF4-FFF2-40B4-BE49-F238E27FC236}">
                <a16:creationId xmlns:a16="http://schemas.microsoft.com/office/drawing/2014/main" id="{4B29E950-0CF6-45AB-96B0-2ED9649AD8A8}"/>
              </a:ext>
            </a:extLst>
          </p:cNvPr>
          <p:cNvSpPr/>
          <p:nvPr/>
        </p:nvSpPr>
        <p:spPr>
          <a:xfrm>
            <a:off x="601915" y="1324869"/>
            <a:ext cx="11302268" cy="1549591"/>
          </a:xfrm>
          <a:prstGeom prst="rect">
            <a:avLst/>
          </a:prstGeom>
        </p:spPr>
        <p:txBody>
          <a:bodyPr wrap="square"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71022" indent="-171022">
              <a:spcBef>
                <a:spcPts val="1200"/>
              </a:spcBef>
              <a:buFont typeface="Arial" panose="020B0604020202020204" pitchFamily="34" charset="0"/>
              <a:buChar char="•"/>
            </a:pPr>
            <a:r>
              <a:rPr lang="en-GB" sz="1067">
                <a:solidFill>
                  <a:srgbClr val="000000"/>
                </a:solidFill>
                <a:latin typeface="Arial"/>
                <a:ea typeface="MS PGothic"/>
                <a:cs typeface="Times New Roman"/>
              </a:rPr>
              <a:t>The CBI sits on the North East Local Enterprise Partnerships (NELEPs) Economic Advisory Group, where we continue to feed into the development of a well evidenced Local Industrial Strategy (LIS), based on understanding the drivers of productivity for the region and identifying how the strategy can influence them. The Local Enterprise Partnership (LEP) plans to have a draft of the strategy by May 2019 and it is expected to reflect the new Strategic Economic Plan – for which the CBI attended the recent launch of. </a:t>
            </a:r>
            <a:endParaRPr lang="en-GB" sz="1067">
              <a:solidFill>
                <a:srgbClr val="000000"/>
              </a:solidFill>
              <a:latin typeface="Arial" panose="020B0604020202020204" pitchFamily="34" charset="0"/>
              <a:ea typeface="MS PGothic" panose="020B0600070205080204" pitchFamily="34" charset="-128"/>
              <a:cs typeface="Times New Roman" panose="02020603050405020304" pitchFamily="18" charset="0"/>
            </a:endParaRPr>
          </a:p>
          <a:p>
            <a:pPr marL="171022" indent="-171022">
              <a:spcBef>
                <a:spcPts val="1200"/>
              </a:spcBef>
              <a:buFont typeface="Arial" panose="020B0604020202020204" pitchFamily="34" charset="0"/>
              <a:buChar char="•"/>
            </a:pPr>
            <a:r>
              <a:rPr lang="en-GB" sz="1067">
                <a:solidFill>
                  <a:srgbClr val="000000"/>
                </a:solidFill>
                <a:latin typeface="Arial"/>
                <a:ea typeface="MS PGothic"/>
                <a:cs typeface="Times New Roman"/>
              </a:rPr>
              <a:t>CBI NE Regional Chair and Sarah Glendinning met Ben </a:t>
            </a:r>
            <a:r>
              <a:rPr lang="en-GB" sz="1067" err="1">
                <a:solidFill>
                  <a:srgbClr val="000000"/>
                </a:solidFill>
                <a:latin typeface="Arial"/>
                <a:ea typeface="MS PGothic"/>
                <a:cs typeface="Times New Roman"/>
              </a:rPr>
              <a:t>Houchen</a:t>
            </a:r>
            <a:r>
              <a:rPr lang="en-GB" sz="1067">
                <a:solidFill>
                  <a:srgbClr val="000000"/>
                </a:solidFill>
                <a:latin typeface="Arial"/>
                <a:ea typeface="MS PGothic"/>
                <a:cs typeface="Times New Roman"/>
              </a:rPr>
              <a:t>, Tees Valley Combined Authority (TVCA) Mayor to discuss priorities for the regions LIS. The CBI continues to support the North East region in having a strong voice within the Northern Powerhouse debate, and echo the Mayor’s priorities to improve digital infrastructure across the region. The TVCA is due to agree its LIS with Government in Summer, and the CBI is working with the TVCA to understand how to share wider business priorities most effectively. </a:t>
            </a:r>
            <a:endParaRPr lang="en-GB" sz="1067">
              <a:solidFill>
                <a:srgbClr val="000000"/>
              </a:solidFill>
              <a:latin typeface="Arial" panose="020B0604020202020204" pitchFamily="34" charset="0"/>
              <a:ea typeface="MS PGothic" panose="020B0600070205080204" pitchFamily="34" charset="-128"/>
              <a:cs typeface="Times New Roman" panose="02020603050405020304" pitchFamily="18" charset="0"/>
            </a:endParaRPr>
          </a:p>
          <a:p>
            <a:pPr marL="171022" indent="-171022">
              <a:spcBef>
                <a:spcPts val="1200"/>
              </a:spcBef>
              <a:buFont typeface="Arial" panose="020B0604020202020204" pitchFamily="34" charset="0"/>
              <a:buChar char="•"/>
            </a:pPr>
            <a:r>
              <a:rPr lang="en-GB" sz="1067">
                <a:solidFill>
                  <a:srgbClr val="000000"/>
                </a:solidFill>
                <a:latin typeface="Arial"/>
                <a:ea typeface="MS PGothic"/>
                <a:cs typeface="Times New Roman"/>
              </a:rPr>
              <a:t>Josh Hardie, CBI Deputy Director General met with Chi </a:t>
            </a:r>
            <a:r>
              <a:rPr lang="en-GB" sz="1067" err="1">
                <a:solidFill>
                  <a:srgbClr val="000000"/>
                </a:solidFill>
                <a:latin typeface="Arial"/>
                <a:ea typeface="MS PGothic"/>
                <a:cs typeface="Times New Roman"/>
              </a:rPr>
              <a:t>Onwurah</a:t>
            </a:r>
            <a:r>
              <a:rPr lang="en-GB" sz="1067">
                <a:solidFill>
                  <a:srgbClr val="000000"/>
                </a:solidFill>
                <a:latin typeface="Arial"/>
                <a:ea typeface="MS PGothic"/>
                <a:cs typeface="Times New Roman"/>
              </a:rPr>
              <a:t> MP for Newcastle Central, and BEIS Shadow Minister to discuss R&amp;D, Innovation and the Industrial Strategy </a:t>
            </a:r>
            <a:endParaRPr lang="en-GB" sz="1067">
              <a:solidFill>
                <a:srgbClr val="000000"/>
              </a:solidFill>
              <a:latin typeface="Arial" panose="020B0604020202020204" pitchFamily="34" charset="0"/>
              <a:ea typeface="MS PGothic" panose="020B0600070205080204" pitchFamily="34" charset="-128"/>
              <a:cs typeface="Times New Roman" panose="02020603050405020304" pitchFamily="18" charset="0"/>
            </a:endParaRPr>
          </a:p>
        </p:txBody>
      </p:sp>
      <p:sp>
        <p:nvSpPr>
          <p:cNvPr id="13" name="Freeform 10">
            <a:extLst>
              <a:ext uri="{FF2B5EF4-FFF2-40B4-BE49-F238E27FC236}">
                <a16:creationId xmlns:a16="http://schemas.microsoft.com/office/drawing/2014/main" id="{F8667B82-63F8-431E-89DD-D60942BF443C}"/>
              </a:ext>
            </a:extLst>
          </p:cNvPr>
          <p:cNvSpPr/>
          <p:nvPr/>
        </p:nvSpPr>
        <p:spPr>
          <a:xfrm>
            <a:off x="620505" y="3422547"/>
            <a:ext cx="3661335" cy="28324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r>
              <a:rPr lang="en-GB" sz="1100" b="1">
                <a:solidFill>
                  <a:srgbClr val="000000"/>
                </a:solidFill>
              </a:rPr>
              <a:t>Aim: Harness the power of business to improve the education and skills system, ensuring it prepares young people for the modern world, and facilitates lifelong learning </a:t>
            </a:r>
          </a:p>
          <a:p>
            <a:pPr marL="171446" lvl="1" indent="-171446" defTabSz="651901">
              <a:lnSpc>
                <a:spcPct val="90000"/>
              </a:lnSpc>
              <a:spcBef>
                <a:spcPct val="0"/>
              </a:spcBef>
              <a:spcAft>
                <a:spcPts val="800"/>
              </a:spcAft>
              <a:buFont typeface="Arial" panose="020B0604020202020204" pitchFamily="34" charset="0"/>
              <a:buChar char="•"/>
            </a:pPr>
            <a:r>
              <a:rPr lang="en-GB" sz="1100">
                <a:solidFill>
                  <a:srgbClr val="000000"/>
                </a:solidFill>
              </a:rPr>
              <a:t>The CBI sits on the NELEP Education and Skills Board, with Sarah Glendinning part of the team that is supporting the expansion of the Careers Hub – this work forms the foundation of the Government’s National Skills Advisory Panel. </a:t>
            </a:r>
            <a:endParaRPr lang="en-GB" sz="1100">
              <a:solidFill>
                <a:srgbClr val="000000"/>
              </a:solidFill>
              <a:cs typeface="Arial"/>
            </a:endParaRPr>
          </a:p>
          <a:p>
            <a:pPr marL="171446" lvl="1" indent="-171446" defTabSz="651901">
              <a:lnSpc>
                <a:spcPct val="90000"/>
              </a:lnSpc>
              <a:spcBef>
                <a:spcPct val="0"/>
              </a:spcBef>
              <a:spcAft>
                <a:spcPts val="800"/>
              </a:spcAft>
              <a:buFont typeface="Arial" panose="020B0604020202020204" pitchFamily="34" charset="0"/>
              <a:buChar char="•"/>
            </a:pPr>
            <a:r>
              <a:rPr lang="en-GB" sz="1100">
                <a:solidFill>
                  <a:srgbClr val="000000"/>
                </a:solidFill>
              </a:rPr>
              <a:t>Met with Tees Valley Combined Authority to support in the development of their careers strategy, and understand how the recently devolved adult skills budget will be allocated to support lifelong learning.</a:t>
            </a:r>
            <a:endParaRPr lang="en-GB" sz="1100">
              <a:solidFill>
                <a:srgbClr val="000000"/>
              </a:solidFill>
              <a:cs typeface="Arial"/>
            </a:endParaRPr>
          </a:p>
          <a:p>
            <a:pPr marL="0" lvl="1" defTabSz="651901">
              <a:lnSpc>
                <a:spcPct val="90000"/>
              </a:lnSpc>
              <a:spcBef>
                <a:spcPct val="0"/>
              </a:spcBef>
              <a:spcAft>
                <a:spcPts val="800"/>
              </a:spcAft>
            </a:pPr>
            <a:endParaRPr lang="en-GB" sz="1100">
              <a:solidFill>
                <a:srgbClr val="000000"/>
              </a:solidFill>
            </a:endParaRPr>
          </a:p>
        </p:txBody>
      </p:sp>
      <p:sp>
        <p:nvSpPr>
          <p:cNvPr id="14" name="Freeform 11">
            <a:extLst>
              <a:ext uri="{FF2B5EF4-FFF2-40B4-BE49-F238E27FC236}">
                <a16:creationId xmlns:a16="http://schemas.microsoft.com/office/drawing/2014/main" id="{F7F67417-7294-454E-9CEE-37C3073FFFA3}"/>
              </a:ext>
            </a:extLst>
          </p:cNvPr>
          <p:cNvSpPr/>
          <p:nvPr/>
        </p:nvSpPr>
        <p:spPr>
          <a:xfrm>
            <a:off x="620505" y="2993708"/>
            <a:ext cx="3661335" cy="363117"/>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Skills and education</a:t>
            </a:r>
          </a:p>
        </p:txBody>
      </p:sp>
    </p:spTree>
    <p:extLst>
      <p:ext uri="{BB962C8B-B14F-4D97-AF65-F5344CB8AC3E}">
        <p14:creationId xmlns:p14="http://schemas.microsoft.com/office/powerpoint/2010/main" val="1261051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7088" y="417735"/>
            <a:ext cx="10942813" cy="712644"/>
          </a:xfrm>
        </p:spPr>
        <p:txBody>
          <a:bodyPr vert="horz" lIns="0" tIns="0" rIns="0" bIns="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Aft>
                <a:spcPts val="1600"/>
              </a:spcAft>
              <a:buClr>
                <a:schemeClr val="tx1"/>
              </a:buClr>
            </a:pPr>
            <a:r>
              <a:rPr lang="en-GB" sz="2667" dirty="0">
                <a:solidFill>
                  <a:srgbClr val="0071CF"/>
                </a:solidFill>
                <a:cs typeface="Arial"/>
              </a:rPr>
              <a:t>Q1 2019: Yorkshire &amp; the </a:t>
            </a:r>
            <a:r>
              <a:rPr lang="en-GB" sz="2667" dirty="0" err="1">
                <a:solidFill>
                  <a:srgbClr val="0071CF"/>
                </a:solidFill>
                <a:cs typeface="Arial"/>
              </a:rPr>
              <a:t>HUMBer</a:t>
            </a:r>
            <a:endParaRPr lang="en-US" sz="2667" dirty="0">
              <a:solidFill>
                <a:srgbClr val="FF0000"/>
              </a:solidFill>
              <a:cs typeface="Arial"/>
            </a:endParaRPr>
          </a:p>
        </p:txBody>
      </p:sp>
      <p:sp>
        <p:nvSpPr>
          <p:cNvPr id="4" name="Text Placeholder 2"/>
          <p:cNvSpPr txBox="1">
            <a:spLocks/>
          </p:cNvSpPr>
          <p:nvPr/>
        </p:nvSpPr>
        <p:spPr>
          <a:xfrm>
            <a:off x="667089" y="1443815"/>
            <a:ext cx="6885179" cy="4129871"/>
          </a:xfrm>
          <a:prstGeom prst="rect">
            <a:avLst/>
          </a:prstGeom>
        </p:spPr>
        <p:txBody>
          <a:bodyPr lIns="0" tIns="0" rIns="0" bIns="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43945"/>
            <a:endParaRPr lang="en-US" sz="1867">
              <a:solidFill>
                <a:srgbClr val="0071CF"/>
              </a:solidFill>
              <a:latin typeface="Arial"/>
            </a:endParaRPr>
          </a:p>
          <a:p>
            <a:pPr marL="0" lvl="1" defTabSz="543945">
              <a:lnSpc>
                <a:spcPts val="2720"/>
              </a:lnSpc>
              <a:spcAft>
                <a:spcPts val="800"/>
              </a:spcAft>
            </a:pPr>
            <a:endParaRPr lang="en-GB" sz="2267">
              <a:solidFill>
                <a:srgbClr val="000000"/>
              </a:solidFill>
              <a:latin typeface="Arial" panose="020B0604020202020204" pitchFamily="34" charset="0"/>
            </a:endParaRPr>
          </a:p>
          <a:p>
            <a:pPr marL="0" lvl="1" defTabSz="543945">
              <a:lnSpc>
                <a:spcPts val="2720"/>
              </a:lnSpc>
              <a:spcAft>
                <a:spcPts val="800"/>
              </a:spcAft>
            </a:pPr>
            <a:endParaRPr lang="en-GB" sz="2267">
              <a:solidFill>
                <a:srgbClr val="000000"/>
              </a:solidFill>
              <a:latin typeface="Arial" panose="020B0604020202020204" pitchFamily="34" charset="0"/>
            </a:endParaRPr>
          </a:p>
        </p:txBody>
      </p:sp>
      <p:grpSp>
        <p:nvGrpSpPr>
          <p:cNvPr id="6" name="Group 5"/>
          <p:cNvGrpSpPr/>
          <p:nvPr/>
        </p:nvGrpSpPr>
        <p:grpSpPr>
          <a:xfrm>
            <a:off x="604009" y="925022"/>
            <a:ext cx="11300175" cy="5329991"/>
            <a:chOff x="2017001" y="1208267"/>
            <a:chExt cx="8475131" cy="4113247"/>
          </a:xfrm>
        </p:grpSpPr>
        <p:sp>
          <p:nvSpPr>
            <p:cNvPr id="7" name="Freeform 5"/>
            <p:cNvSpPr/>
            <p:nvPr/>
          </p:nvSpPr>
          <p:spPr>
            <a:xfrm>
              <a:off x="2036087" y="1517974"/>
              <a:ext cx="8456045" cy="1193530"/>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Aft>
                  <a:spcPts val="300"/>
                </a:spcAft>
              </a:pPr>
              <a:endParaRPr lang="en-GB" sz="1400">
                <a:solidFill>
                  <a:srgbClr val="000000"/>
                </a:solidFill>
              </a:endParaRPr>
            </a:p>
          </p:txBody>
        </p:sp>
        <p:sp>
          <p:nvSpPr>
            <p:cNvPr id="8" name="Freeform 7"/>
            <p:cNvSpPr/>
            <p:nvPr/>
          </p:nvSpPr>
          <p:spPr>
            <a:xfrm>
              <a:off x="2017001" y="1208267"/>
              <a:ext cx="3665976" cy="257852"/>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Local Industrial Strategies</a:t>
              </a:r>
            </a:p>
          </p:txBody>
        </p:sp>
        <p:sp>
          <p:nvSpPr>
            <p:cNvPr id="9" name="Freeform 8"/>
            <p:cNvSpPr/>
            <p:nvPr/>
          </p:nvSpPr>
          <p:spPr>
            <a:xfrm>
              <a:off x="4841767" y="3135651"/>
              <a:ext cx="2762286" cy="21858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r>
                <a:rPr lang="en-GB" sz="1100" b="1">
                  <a:solidFill>
                    <a:srgbClr val="000000"/>
                  </a:solidFill>
                </a:rPr>
                <a:t>Aim: Deliver a long-term strategic plan for the region maximising the impact of HS2, and improving digital connectivity. </a:t>
              </a:r>
            </a:p>
            <a:p>
              <a:pPr marL="171446" lvl="1" indent="-171446" defTabSz="651901">
                <a:lnSpc>
                  <a:spcPct val="90000"/>
                </a:lnSpc>
                <a:spcBef>
                  <a:spcPct val="0"/>
                </a:spcBef>
                <a:spcAft>
                  <a:spcPts val="800"/>
                </a:spcAft>
                <a:buFont typeface="Arial" panose="020B0604020202020204" pitchFamily="34" charset="0"/>
                <a:buChar char="•"/>
              </a:pPr>
              <a:r>
                <a:rPr lang="en-GB" sz="1100">
                  <a:solidFill>
                    <a:srgbClr val="000000"/>
                  </a:solidFill>
                </a:rPr>
                <a:t>Met with Highways England to discuss priorities for the region (presenting at council). </a:t>
              </a:r>
            </a:p>
            <a:p>
              <a:pPr marL="171446" lvl="1" indent="-171446" defTabSz="651901">
                <a:lnSpc>
                  <a:spcPct val="90000"/>
                </a:lnSpc>
                <a:spcBef>
                  <a:spcPct val="0"/>
                </a:spcBef>
                <a:spcAft>
                  <a:spcPts val="800"/>
                </a:spcAft>
                <a:buFont typeface="Arial" panose="020B0604020202020204" pitchFamily="34" charset="0"/>
                <a:buChar char="•"/>
              </a:pPr>
              <a:r>
                <a:rPr lang="en-GB" sz="1100">
                  <a:solidFill>
                    <a:srgbClr val="000000"/>
                  </a:solidFill>
                </a:rPr>
                <a:t>Met with Transport for the North to discuss their Strategic Transport Plan, which the CBI continues to support as a key mechanism to drive growth and productivity across the region. </a:t>
              </a:r>
            </a:p>
            <a:p>
              <a:pPr defTabSz="543945">
                <a:spcAft>
                  <a:spcPts val="800"/>
                </a:spcAft>
              </a:pPr>
              <a:endParaRPr lang="en-GB" sz="1100">
                <a:solidFill>
                  <a:srgbClr val="000000"/>
                </a:solidFill>
              </a:endParaRPr>
            </a:p>
          </p:txBody>
        </p:sp>
        <p:sp>
          <p:nvSpPr>
            <p:cNvPr id="10" name="Freeform 9"/>
            <p:cNvSpPr/>
            <p:nvPr/>
          </p:nvSpPr>
          <p:spPr>
            <a:xfrm>
              <a:off x="4841767" y="2804709"/>
              <a:ext cx="2762286" cy="280224"/>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Infrastructure </a:t>
              </a:r>
            </a:p>
          </p:txBody>
        </p:sp>
        <p:sp>
          <p:nvSpPr>
            <p:cNvPr id="11" name="Freeform 10"/>
            <p:cNvSpPr/>
            <p:nvPr/>
          </p:nvSpPr>
          <p:spPr>
            <a:xfrm>
              <a:off x="7670456" y="3135651"/>
              <a:ext cx="2762286" cy="21858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r>
                <a:rPr lang="en-GB" sz="1100" b="1">
                  <a:solidFill>
                    <a:srgbClr val="000000"/>
                  </a:solidFill>
                </a:rPr>
                <a:t>Aim: Provide further clarity on the impact of Brexit to give business the certainty and confidence to trade </a:t>
              </a:r>
            </a:p>
            <a:p>
              <a:pPr marL="171446" lvl="1" indent="-171446" defTabSz="651901">
                <a:lnSpc>
                  <a:spcPct val="90000"/>
                </a:lnSpc>
                <a:spcBef>
                  <a:spcPct val="0"/>
                </a:spcBef>
                <a:spcAft>
                  <a:spcPts val="800"/>
                </a:spcAft>
                <a:buFont typeface="Arial" panose="020B0604020202020204" pitchFamily="34" charset="0"/>
                <a:buChar char="•"/>
              </a:pPr>
              <a:r>
                <a:rPr lang="en-GB" sz="1100">
                  <a:solidFill>
                    <a:srgbClr val="000000"/>
                  </a:solidFill>
                </a:rPr>
                <a:t>Launched CBI’s regional impact work which found that a no deal could leave the region £12bn worse off by 2034, with real GVA falling by 10%. </a:t>
              </a:r>
            </a:p>
            <a:p>
              <a:pPr marL="171446" lvl="1" indent="-171446" defTabSz="651901">
                <a:lnSpc>
                  <a:spcPct val="90000"/>
                </a:lnSpc>
                <a:spcBef>
                  <a:spcPct val="0"/>
                </a:spcBef>
                <a:spcAft>
                  <a:spcPts val="800"/>
                </a:spcAft>
                <a:buFont typeface="Arial" panose="020B0604020202020204" pitchFamily="34" charset="0"/>
                <a:buChar char="•"/>
              </a:pPr>
              <a:r>
                <a:rPr lang="en-GB" sz="1100">
                  <a:solidFill>
                    <a:srgbClr val="000000"/>
                  </a:solidFill>
                </a:rPr>
                <a:t>The CBI continues to attend the Leeds City Council Brexit group where the key concern remains on access to skills following Brexit. As well as this the CBI is working closely with regional BEIS teams to share business case studies and insight into the impacts of no deal. </a:t>
              </a:r>
            </a:p>
          </p:txBody>
        </p:sp>
        <p:sp>
          <p:nvSpPr>
            <p:cNvPr id="12" name="Freeform 11"/>
            <p:cNvSpPr/>
            <p:nvPr/>
          </p:nvSpPr>
          <p:spPr>
            <a:xfrm>
              <a:off x="7670456" y="2797336"/>
              <a:ext cx="2762286" cy="280224"/>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Exports and Brexit </a:t>
              </a:r>
            </a:p>
          </p:txBody>
        </p:sp>
      </p:grpSp>
      <p:sp>
        <p:nvSpPr>
          <p:cNvPr id="15" name="Rectangle 14">
            <a:extLst>
              <a:ext uri="{FF2B5EF4-FFF2-40B4-BE49-F238E27FC236}">
                <a16:creationId xmlns:a16="http://schemas.microsoft.com/office/drawing/2014/main" id="{4B29E950-0CF6-45AB-96B0-2ED9649AD8A8}"/>
              </a:ext>
            </a:extLst>
          </p:cNvPr>
          <p:cNvSpPr/>
          <p:nvPr/>
        </p:nvSpPr>
        <p:spPr>
          <a:xfrm>
            <a:off x="629457" y="1287883"/>
            <a:ext cx="11274727" cy="1392689"/>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71446" indent="-171446">
              <a:spcBef>
                <a:spcPts val="800"/>
              </a:spcBef>
              <a:buFont typeface="Arial" panose="020B0604020202020204" pitchFamily="34" charset="0"/>
              <a:buChar char="•"/>
            </a:pPr>
            <a:r>
              <a:rPr lang="en-GB" sz="1100">
                <a:solidFill>
                  <a:srgbClr val="000000"/>
                </a:solidFill>
                <a:latin typeface="Arial" panose="020B0604020202020204" pitchFamily="34" charset="0"/>
                <a:ea typeface="MS PGothic" panose="020B0600070205080204" pitchFamily="34" charset="-128"/>
                <a:cs typeface="Times New Roman" panose="02020603050405020304" pitchFamily="18" charset="0"/>
              </a:rPr>
              <a:t>The four Local Enterprise Partnership (LEP) areas have set out initial plans for how to deliver the LEP review, which includes mergers of areas of Leeds LEP, Humber LEP and the York, North Yorkshire and East Riding LEP to address the existing boundary overlaps. The CBI has continued to offer its support in this process, particularly around raising the profile of the LEPs and supporting in recruitment to improve diversity on boards.</a:t>
            </a:r>
          </a:p>
          <a:p>
            <a:pPr marL="171446" indent="-171446">
              <a:spcBef>
                <a:spcPts val="900"/>
              </a:spcBef>
              <a:buFont typeface="Arial" panose="020B0604020202020204" pitchFamily="34" charset="0"/>
              <a:buChar char="•"/>
            </a:pPr>
            <a:r>
              <a:rPr lang="en-GB" sz="1100">
                <a:solidFill>
                  <a:srgbClr val="000000"/>
                </a:solidFill>
                <a:latin typeface="Arial" panose="020B0604020202020204" pitchFamily="34" charset="0"/>
                <a:ea typeface="MS PGothic" panose="020B0600070205080204" pitchFamily="34" charset="-128"/>
                <a:cs typeface="Times New Roman" panose="02020603050405020304" pitchFamily="18" charset="0"/>
              </a:rPr>
              <a:t>Because of the review the LEPs are at the early stages of their Local Industrial Strategy (LIS) development, however the focus to date has been on information gathering. The CBI has fed into the Sheffield Productivity Review, which focused on identifying drivers of productivity in the region, and will seek to understand how policy changes can address these drivers and overcome barriers to future growth. The CBI is also seeking to work closely with Leeds (and York, North Yorkshire following the boundary review) in their call for evidence to support the LIS, and will aim to convene members in the future once more detail has been released. </a:t>
            </a:r>
          </a:p>
        </p:txBody>
      </p:sp>
      <p:sp>
        <p:nvSpPr>
          <p:cNvPr id="13" name="Freeform 10">
            <a:extLst>
              <a:ext uri="{FF2B5EF4-FFF2-40B4-BE49-F238E27FC236}">
                <a16:creationId xmlns:a16="http://schemas.microsoft.com/office/drawing/2014/main" id="{F8667B82-63F8-431E-89DD-D60942BF443C}"/>
              </a:ext>
            </a:extLst>
          </p:cNvPr>
          <p:cNvSpPr/>
          <p:nvPr/>
        </p:nvSpPr>
        <p:spPr>
          <a:xfrm>
            <a:off x="620505" y="3422547"/>
            <a:ext cx="3661335" cy="28324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600"/>
              </a:spcAft>
            </a:pPr>
            <a:r>
              <a:rPr lang="en-GB" sz="1100" b="1">
                <a:solidFill>
                  <a:srgbClr val="000000"/>
                </a:solidFill>
              </a:rPr>
              <a:t>Aim: Secure meaningful devolution for Yorkshire and the Humber that can deliver inclusive growth for the region </a:t>
            </a:r>
          </a:p>
          <a:p>
            <a:pPr marL="171446" lvl="1" indent="-171446" defTabSz="651901">
              <a:lnSpc>
                <a:spcPct val="90000"/>
              </a:lnSpc>
              <a:spcBef>
                <a:spcPct val="0"/>
              </a:spcBef>
              <a:spcAft>
                <a:spcPts val="600"/>
              </a:spcAft>
              <a:buFont typeface="Arial" panose="020B0604020202020204" pitchFamily="34" charset="0"/>
              <a:buChar char="•"/>
            </a:pPr>
            <a:r>
              <a:rPr lang="en-GB" sz="1100">
                <a:solidFill>
                  <a:srgbClr val="000000"/>
                </a:solidFill>
                <a:latin typeface="Arial" panose="020B0604020202020204" pitchFamily="34" charset="0"/>
                <a:ea typeface="MS PGothic" panose="020B0600070205080204" pitchFamily="34" charset="-128"/>
                <a:cs typeface="Times New Roman" panose="02020603050405020304" pitchFamily="18" charset="0"/>
              </a:rPr>
              <a:t>Dan Jarvis, Sheffield City Region (SCR) Metro Mayor spoke at the CBI’s Y&amp;H Westminster Reception, reiterating his commitment to finalise the SCR Devolution Deal and his support for Yorkshire Devolution. </a:t>
            </a:r>
          </a:p>
          <a:p>
            <a:pPr marL="171446" lvl="1" indent="-171446" defTabSz="651901">
              <a:lnSpc>
                <a:spcPct val="90000"/>
              </a:lnSpc>
              <a:spcBef>
                <a:spcPct val="0"/>
              </a:spcBef>
              <a:spcAft>
                <a:spcPts val="600"/>
              </a:spcAft>
              <a:buFont typeface="Arial" panose="020B0604020202020204" pitchFamily="34" charset="0"/>
              <a:buChar char="•"/>
            </a:pPr>
            <a:r>
              <a:rPr lang="en-GB" sz="1100">
                <a:solidFill>
                  <a:srgbClr val="000000"/>
                </a:solidFill>
                <a:latin typeface="Arial" panose="020B0604020202020204" pitchFamily="34" charset="0"/>
                <a:ea typeface="MS PGothic" panose="020B0600070205080204" pitchFamily="34" charset="-128"/>
                <a:cs typeface="Times New Roman" panose="02020603050405020304" pitchFamily="18" charset="0"/>
              </a:rPr>
              <a:t>Beckie Hart continues to attend One Yorkshire devolution meetings which focus on raising the profile of the campaign and how to better engage stakeholders.</a:t>
            </a:r>
          </a:p>
          <a:p>
            <a:pPr marL="171446" lvl="1" indent="-171446" defTabSz="651901">
              <a:lnSpc>
                <a:spcPct val="90000"/>
              </a:lnSpc>
              <a:spcBef>
                <a:spcPct val="0"/>
              </a:spcBef>
              <a:spcAft>
                <a:spcPts val="600"/>
              </a:spcAft>
              <a:buFont typeface="Arial" panose="020B0604020202020204" pitchFamily="34" charset="0"/>
              <a:buChar char="•"/>
            </a:pPr>
            <a:r>
              <a:rPr lang="en-GB" sz="1100">
                <a:solidFill>
                  <a:srgbClr val="000000"/>
                </a:solidFill>
                <a:latin typeface="Arial" panose="020B0604020202020204" pitchFamily="34" charset="0"/>
                <a:ea typeface="MS PGothic" panose="020B0600070205080204" pitchFamily="34" charset="-128"/>
                <a:cs typeface="Times New Roman" panose="02020603050405020304" pitchFamily="18" charset="0"/>
              </a:rPr>
              <a:t>The CBI has set out initial plans for our own campaign, working with BEIS and MHCLG to understand the wider benefits of devolution and influence future frameworks. </a:t>
            </a:r>
          </a:p>
        </p:txBody>
      </p:sp>
      <p:sp>
        <p:nvSpPr>
          <p:cNvPr id="14" name="Freeform 11">
            <a:extLst>
              <a:ext uri="{FF2B5EF4-FFF2-40B4-BE49-F238E27FC236}">
                <a16:creationId xmlns:a16="http://schemas.microsoft.com/office/drawing/2014/main" id="{F7F67417-7294-454E-9CEE-37C3073FFFA3}"/>
              </a:ext>
            </a:extLst>
          </p:cNvPr>
          <p:cNvSpPr/>
          <p:nvPr/>
        </p:nvSpPr>
        <p:spPr>
          <a:xfrm>
            <a:off x="620505" y="2993708"/>
            <a:ext cx="3661335" cy="363117"/>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Devolution </a:t>
            </a:r>
          </a:p>
        </p:txBody>
      </p:sp>
    </p:spTree>
    <p:extLst>
      <p:ext uri="{BB962C8B-B14F-4D97-AF65-F5344CB8AC3E}">
        <p14:creationId xmlns:p14="http://schemas.microsoft.com/office/powerpoint/2010/main" val="792210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0490" y="373613"/>
            <a:ext cx="10942813" cy="712644"/>
          </a:xfrm>
        </p:spPr>
        <p:txBody>
          <a:bodyPr vert="horz" lIns="0" tIns="0" rIns="0" bIns="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Aft>
                <a:spcPts val="1600"/>
              </a:spcAft>
              <a:buClr>
                <a:schemeClr val="tx1"/>
              </a:buClr>
            </a:pPr>
            <a:r>
              <a:rPr lang="en-GB" sz="2800" dirty="0">
                <a:solidFill>
                  <a:srgbClr val="0071CF"/>
                </a:solidFill>
              </a:rPr>
              <a:t>Q1 2019: WEST MIDLANDS</a:t>
            </a:r>
            <a:endParaRPr lang="en-US" sz="2800" dirty="0">
              <a:solidFill>
                <a:srgbClr val="FF0000"/>
              </a:solidFill>
            </a:endParaRPr>
          </a:p>
        </p:txBody>
      </p:sp>
      <p:sp>
        <p:nvSpPr>
          <p:cNvPr id="4" name="Text Placeholder 2"/>
          <p:cNvSpPr txBox="1">
            <a:spLocks/>
          </p:cNvSpPr>
          <p:nvPr/>
        </p:nvSpPr>
        <p:spPr>
          <a:xfrm>
            <a:off x="667089" y="1443815"/>
            <a:ext cx="6885179" cy="4129871"/>
          </a:xfrm>
          <a:prstGeom prst="rect">
            <a:avLst/>
          </a:prstGeom>
        </p:spPr>
        <p:txBody>
          <a:bodyPr lIns="0" tIns="0" rIns="0" bIns="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43945"/>
            <a:endParaRPr lang="en-US" sz="1867">
              <a:solidFill>
                <a:srgbClr val="0071CF"/>
              </a:solidFill>
              <a:latin typeface="Arial"/>
            </a:endParaRPr>
          </a:p>
          <a:p>
            <a:pPr marL="0" lvl="1" defTabSz="543945">
              <a:lnSpc>
                <a:spcPts val="2720"/>
              </a:lnSpc>
              <a:spcAft>
                <a:spcPts val="800"/>
              </a:spcAft>
            </a:pPr>
            <a:endParaRPr lang="en-GB" sz="2267">
              <a:solidFill>
                <a:srgbClr val="000000"/>
              </a:solidFill>
              <a:latin typeface="Arial" panose="020B0604020202020204" pitchFamily="34" charset="0"/>
            </a:endParaRPr>
          </a:p>
          <a:p>
            <a:pPr marL="0" lvl="1" defTabSz="543945">
              <a:lnSpc>
                <a:spcPts val="2720"/>
              </a:lnSpc>
              <a:spcAft>
                <a:spcPts val="800"/>
              </a:spcAft>
            </a:pPr>
            <a:endParaRPr lang="en-GB" sz="2267">
              <a:solidFill>
                <a:srgbClr val="000000"/>
              </a:solidFill>
              <a:latin typeface="Arial" panose="020B0604020202020204" pitchFamily="34" charset="0"/>
            </a:endParaRPr>
          </a:p>
        </p:txBody>
      </p:sp>
      <p:grpSp>
        <p:nvGrpSpPr>
          <p:cNvPr id="6" name="Group 5"/>
          <p:cNvGrpSpPr/>
          <p:nvPr/>
        </p:nvGrpSpPr>
        <p:grpSpPr>
          <a:xfrm>
            <a:off x="609266" y="843754"/>
            <a:ext cx="11300175" cy="5329991"/>
            <a:chOff x="2017001" y="1208267"/>
            <a:chExt cx="8475131" cy="4113247"/>
          </a:xfrm>
        </p:grpSpPr>
        <p:sp>
          <p:nvSpPr>
            <p:cNvPr id="7" name="Freeform 5"/>
            <p:cNvSpPr/>
            <p:nvPr/>
          </p:nvSpPr>
          <p:spPr>
            <a:xfrm>
              <a:off x="2036087" y="1517974"/>
              <a:ext cx="8456045" cy="1193530"/>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Aft>
                  <a:spcPts val="300"/>
                </a:spcAft>
              </a:pPr>
              <a:endParaRPr lang="en-GB" sz="1400">
                <a:solidFill>
                  <a:srgbClr val="000000"/>
                </a:solidFill>
              </a:endParaRPr>
            </a:p>
          </p:txBody>
        </p:sp>
        <p:sp>
          <p:nvSpPr>
            <p:cNvPr id="8" name="Freeform 7"/>
            <p:cNvSpPr/>
            <p:nvPr/>
          </p:nvSpPr>
          <p:spPr>
            <a:xfrm>
              <a:off x="2017001" y="1208267"/>
              <a:ext cx="3665976" cy="257852"/>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Local Industrial Strategies</a:t>
              </a:r>
            </a:p>
          </p:txBody>
        </p:sp>
        <p:sp>
          <p:nvSpPr>
            <p:cNvPr id="9" name="Freeform 8"/>
            <p:cNvSpPr/>
            <p:nvPr/>
          </p:nvSpPr>
          <p:spPr>
            <a:xfrm>
              <a:off x="4841767" y="3135651"/>
              <a:ext cx="2762286" cy="21858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43945">
                <a:spcAft>
                  <a:spcPts val="800"/>
                </a:spcAft>
              </a:pPr>
              <a:endParaRPr lang="en-GB" sz="1200">
                <a:solidFill>
                  <a:srgbClr val="000000"/>
                </a:solidFill>
              </a:endParaRPr>
            </a:p>
          </p:txBody>
        </p:sp>
        <p:sp>
          <p:nvSpPr>
            <p:cNvPr id="10" name="Freeform 9"/>
            <p:cNvSpPr/>
            <p:nvPr/>
          </p:nvSpPr>
          <p:spPr>
            <a:xfrm>
              <a:off x="4841767" y="2804709"/>
              <a:ext cx="2762286" cy="280224"/>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Skills</a:t>
              </a:r>
            </a:p>
          </p:txBody>
        </p:sp>
        <p:sp>
          <p:nvSpPr>
            <p:cNvPr id="11" name="Freeform 10"/>
            <p:cNvSpPr/>
            <p:nvPr/>
          </p:nvSpPr>
          <p:spPr>
            <a:xfrm>
              <a:off x="7670456" y="3135651"/>
              <a:ext cx="2762286" cy="21858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r>
                <a:rPr lang="en-GB" sz="1200" b="1">
                  <a:solidFill>
                    <a:srgbClr val="000000"/>
                  </a:solidFill>
                </a:rPr>
                <a:t>Aim: Promote growth of Birmingham Airport and the surrounding development managed through the Urban Growth Company (UGC).</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Submitted evidence to West Midlands Industrial Strategy consultation (using research shared by Birmingham City University) on the economic benefits airports bring to regions and relative decline of passenger numbers nationally due to growth at Heathrow.</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Mark Corbett to strengthen relationship with UGC and invite them to speak at Council in Q2. </a:t>
              </a:r>
            </a:p>
            <a:p>
              <a:pPr marL="0" lvl="1" defTabSz="651901">
                <a:lnSpc>
                  <a:spcPct val="90000"/>
                </a:lnSpc>
                <a:spcBef>
                  <a:spcPct val="0"/>
                </a:spcBef>
                <a:spcAft>
                  <a:spcPts val="800"/>
                </a:spcAft>
              </a:pPr>
              <a:endParaRPr lang="en-GB" sz="1200">
                <a:solidFill>
                  <a:srgbClr val="000000"/>
                </a:solidFill>
              </a:endParaRPr>
            </a:p>
          </p:txBody>
        </p:sp>
        <p:sp>
          <p:nvSpPr>
            <p:cNvPr id="12" name="Freeform 11"/>
            <p:cNvSpPr/>
            <p:nvPr/>
          </p:nvSpPr>
          <p:spPr>
            <a:xfrm>
              <a:off x="7670456" y="2797336"/>
              <a:ext cx="2762286" cy="280224"/>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Birmingham Airport and HS2</a:t>
              </a:r>
            </a:p>
          </p:txBody>
        </p:sp>
      </p:grpSp>
      <p:sp>
        <p:nvSpPr>
          <p:cNvPr id="15" name="Rectangle 14">
            <a:extLst>
              <a:ext uri="{FF2B5EF4-FFF2-40B4-BE49-F238E27FC236}">
                <a16:creationId xmlns:a16="http://schemas.microsoft.com/office/drawing/2014/main" id="{4B29E950-0CF6-45AB-96B0-2ED9649AD8A8}"/>
              </a:ext>
            </a:extLst>
          </p:cNvPr>
          <p:cNvSpPr/>
          <p:nvPr/>
        </p:nvSpPr>
        <p:spPr>
          <a:xfrm>
            <a:off x="618447" y="1173834"/>
            <a:ext cx="11292667" cy="1671227"/>
          </a:xfrm>
          <a:prstGeom prst="rect">
            <a:avLst/>
          </a:prstGeom>
        </p:spPr>
        <p:txBody>
          <a:bodyPr wrap="square"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71446" indent="-171446">
              <a:spcBef>
                <a:spcPts val="1200"/>
              </a:spcBef>
              <a:buFont typeface="Arial" panose="020B0604020202020204" pitchFamily="34" charset="0"/>
              <a:buChar char="•"/>
            </a:pPr>
            <a:r>
              <a:rPr lang="en-GB" sz="1180">
                <a:solidFill>
                  <a:srgbClr val="000000"/>
                </a:solidFill>
                <a:latin typeface="Arial"/>
                <a:ea typeface="MS PGothic"/>
                <a:cs typeface="Times New Roman"/>
              </a:rPr>
              <a:t>WMCA Local Industrial Strategy draft was agreed by the combined authority and submitted to Government and is expected to be launched in mid-March. </a:t>
            </a:r>
          </a:p>
          <a:p>
            <a:pPr marL="171446" indent="-171446">
              <a:spcBef>
                <a:spcPts val="1200"/>
              </a:spcBef>
              <a:buFont typeface="Arial" panose="020B0604020202020204" pitchFamily="34" charset="0"/>
              <a:buChar char="•"/>
            </a:pPr>
            <a:r>
              <a:rPr lang="en-GB" sz="1180">
                <a:solidFill>
                  <a:srgbClr val="000000"/>
                </a:solidFill>
                <a:latin typeface="Arial"/>
                <a:ea typeface="MS PGothic"/>
                <a:cs typeface="Times New Roman"/>
              </a:rPr>
              <a:t>Met </a:t>
            </a:r>
            <a:r>
              <a:rPr lang="en-GB" sz="1180">
                <a:solidFill>
                  <a:srgbClr val="000000"/>
                </a:solidFill>
                <a:ea typeface="MS PGothic"/>
                <a:cs typeface="Times New Roman"/>
              </a:rPr>
              <a:t>with Staffordshire, Worcestershire and the March LEPs </a:t>
            </a:r>
            <a:r>
              <a:rPr lang="en-GB" sz="1180">
                <a:solidFill>
                  <a:srgbClr val="000000"/>
                </a:solidFill>
                <a:latin typeface="Arial"/>
                <a:ea typeface="MS PGothic"/>
                <a:cs typeface="Times New Roman"/>
              </a:rPr>
              <a:t>to scope out their plans for developing their local industrial strategies. CBI will submit evidence and views into this work as it develops. Current priorities are building their evidence base and meeting requirements of LEP Review, such as the requirement for a 2/3 private sector composition of the board members. Consultations are likely to start after May, however CBI are already sharing existing evidence and research</a:t>
            </a:r>
            <a:r>
              <a:rPr lang="en-GB" sz="1180">
                <a:solidFill>
                  <a:srgbClr val="000000"/>
                </a:solidFill>
                <a:ea typeface="MS PGothic"/>
                <a:cs typeface="Times New Roman"/>
              </a:rPr>
              <a:t>. </a:t>
            </a:r>
          </a:p>
          <a:p>
            <a:pPr marL="171446" indent="-171446">
              <a:spcBef>
                <a:spcPts val="1200"/>
              </a:spcBef>
              <a:buFont typeface="Arial" panose="020B0604020202020204" pitchFamily="34" charset="0"/>
              <a:buChar char="•"/>
            </a:pPr>
            <a:r>
              <a:rPr lang="en-GB" sz="1180">
                <a:solidFill>
                  <a:srgbClr val="000000"/>
                </a:solidFill>
                <a:latin typeface="Arial"/>
                <a:ea typeface="MS PGothic"/>
                <a:cs typeface="Times New Roman"/>
              </a:rPr>
              <a:t>We are establishing stronger working links with WMCA at policy official level. Aware that Mayor Andy Street is now looking towards the elections in May 2020 and that we need to create relationships outside the party political</a:t>
            </a:r>
            <a:r>
              <a:rPr lang="en-GB" sz="1180">
                <a:solidFill>
                  <a:srgbClr val="000000"/>
                </a:solidFill>
                <a:ea typeface="MS PGothic"/>
                <a:cs typeface="Times New Roman"/>
              </a:rPr>
              <a:t>. Jonathan Duck, Richard Butler and Mark Corbett met with WMCA Head of Strategy on 28th February to discuss the regions’ policy priorities. </a:t>
            </a:r>
            <a:endParaRPr lang="en-GB" sz="1180">
              <a:solidFill>
                <a:srgbClr val="000000"/>
              </a:solidFill>
              <a:latin typeface="Arial" panose="020B0604020202020204" pitchFamily="34" charset="0"/>
              <a:ea typeface="MS PGothic" panose="020B0600070205080204" pitchFamily="34" charset="-128"/>
              <a:cs typeface="Times New Roman" panose="02020603050405020304" pitchFamily="18" charset="0"/>
            </a:endParaRPr>
          </a:p>
        </p:txBody>
      </p:sp>
      <p:sp>
        <p:nvSpPr>
          <p:cNvPr id="13" name="Freeform 10">
            <a:extLst>
              <a:ext uri="{FF2B5EF4-FFF2-40B4-BE49-F238E27FC236}">
                <a16:creationId xmlns:a16="http://schemas.microsoft.com/office/drawing/2014/main" id="{F8667B82-63F8-431E-89DD-D60942BF443C}"/>
              </a:ext>
            </a:extLst>
          </p:cNvPr>
          <p:cNvSpPr/>
          <p:nvPr/>
        </p:nvSpPr>
        <p:spPr>
          <a:xfrm>
            <a:off x="620490" y="3355162"/>
            <a:ext cx="3661335" cy="28324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r>
              <a:rPr lang="en-GB" sz="1200" b="1">
                <a:solidFill>
                  <a:srgbClr val="000000"/>
                </a:solidFill>
              </a:rPr>
              <a:t>Aim: Improve road and rail, digital infrastructure and support WMCA housing target to build 215,000 homes by 2031</a:t>
            </a:r>
            <a:endParaRPr lang="en-GB" sz="1200">
              <a:solidFill>
                <a:srgbClr val="000000"/>
              </a:solidFill>
            </a:endParaRP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Submitted evidence and priorities to the West Midlands CA Industrial Strategy consultation. </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Published regional infrastructure priorities for the West Midlands region (</a:t>
            </a:r>
            <a:r>
              <a:rPr lang="en-GB" sz="1200" i="1">
                <a:solidFill>
                  <a:srgbClr val="000000"/>
                </a:solidFill>
              </a:rPr>
              <a:t>Shaping Regional Infrastructure – Priorities for Growth</a:t>
            </a:r>
            <a:r>
              <a:rPr lang="en-GB" sz="1200">
                <a:solidFill>
                  <a:srgbClr val="000000"/>
                </a:solidFill>
              </a:rPr>
              <a:t>, 2017). </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Established relationships with Midlands Connect policy leads and working through the Midlands Engine Business Forum to influence.</a:t>
            </a:r>
          </a:p>
          <a:p>
            <a:pPr marL="0" lvl="1" defTabSz="651901">
              <a:lnSpc>
                <a:spcPct val="90000"/>
              </a:lnSpc>
              <a:spcBef>
                <a:spcPct val="0"/>
              </a:spcBef>
              <a:spcAft>
                <a:spcPts val="800"/>
              </a:spcAft>
            </a:pPr>
            <a:endParaRPr lang="en-GB" sz="1200">
              <a:solidFill>
                <a:srgbClr val="FF0000"/>
              </a:solidFill>
            </a:endParaRPr>
          </a:p>
        </p:txBody>
      </p:sp>
      <p:sp>
        <p:nvSpPr>
          <p:cNvPr id="14" name="Freeform 11">
            <a:extLst>
              <a:ext uri="{FF2B5EF4-FFF2-40B4-BE49-F238E27FC236}">
                <a16:creationId xmlns:a16="http://schemas.microsoft.com/office/drawing/2014/main" id="{F7F67417-7294-454E-9CEE-37C3073FFFA3}"/>
              </a:ext>
            </a:extLst>
          </p:cNvPr>
          <p:cNvSpPr/>
          <p:nvPr/>
        </p:nvSpPr>
        <p:spPr>
          <a:xfrm>
            <a:off x="528607" y="2912440"/>
            <a:ext cx="3661335" cy="363117"/>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51" b="1">
                <a:solidFill>
                  <a:srgbClr val="FFFFFF"/>
                </a:solidFill>
                <a:latin typeface="Arial"/>
              </a:rPr>
              <a:t>Infrastructure and Housing</a:t>
            </a:r>
            <a:endParaRPr lang="en-US" sz="1351"/>
          </a:p>
        </p:txBody>
      </p:sp>
      <p:sp>
        <p:nvSpPr>
          <p:cNvPr id="2" name="Rectangle 1">
            <a:extLst>
              <a:ext uri="{FF2B5EF4-FFF2-40B4-BE49-F238E27FC236}">
                <a16:creationId xmlns:a16="http://schemas.microsoft.com/office/drawing/2014/main" id="{E6D79629-7053-4FF4-8F1D-740024CCA12E}"/>
              </a:ext>
            </a:extLst>
          </p:cNvPr>
          <p:cNvSpPr/>
          <p:nvPr/>
        </p:nvSpPr>
        <p:spPr>
          <a:xfrm>
            <a:off x="4465296" y="3422426"/>
            <a:ext cx="3588115" cy="3596882"/>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r>
              <a:rPr lang="en-GB" sz="1200" b="1">
                <a:solidFill>
                  <a:srgbClr val="000000"/>
                </a:solidFill>
              </a:rPr>
              <a:t>Aim: Strengthen school-business links, increase number of people with right management skills and improve how the apprenticeship levy works for businesses in the region.</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Submitted CBI member views on skills &amp; recruitment – such as the impact good management and entrepreneurial skills have on productivity – to the West Midlands Industrial Strategy consultation. </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Carolyn Fairbairn, Jonathan Duck and CBI Head of Skills met Mayor Andy Street in Q4 last year. CBI publicly supports the mayor’s aims to make the current system more flexible and accessible for employers.</a:t>
            </a:r>
          </a:p>
          <a:p>
            <a:pPr marL="0" lvl="1" defTabSz="651901">
              <a:lnSpc>
                <a:spcPct val="90000"/>
              </a:lnSpc>
              <a:spcBef>
                <a:spcPct val="0"/>
              </a:spcBef>
              <a:spcAft>
                <a:spcPts val="800"/>
              </a:spcAft>
            </a:pPr>
            <a:endParaRPr lang="en-GB" sz="1200">
              <a:solidFill>
                <a:srgbClr val="000000"/>
              </a:solidFill>
            </a:endParaRPr>
          </a:p>
          <a:p>
            <a:pPr marL="0" lvl="1" defTabSz="651901">
              <a:lnSpc>
                <a:spcPct val="90000"/>
              </a:lnSpc>
              <a:spcBef>
                <a:spcPct val="0"/>
              </a:spcBef>
              <a:spcAft>
                <a:spcPts val="800"/>
              </a:spcAft>
            </a:pPr>
            <a:endParaRPr lang="en-GB" sz="1200" b="1">
              <a:solidFill>
                <a:srgbClr val="000000"/>
              </a:solidFill>
            </a:endParaRPr>
          </a:p>
          <a:p>
            <a:pPr marL="171446" lvl="1" indent="-171446" defTabSz="651901">
              <a:lnSpc>
                <a:spcPct val="90000"/>
              </a:lnSpc>
              <a:spcBef>
                <a:spcPct val="0"/>
              </a:spcBef>
              <a:spcAft>
                <a:spcPts val="800"/>
              </a:spcAft>
              <a:buFont typeface="Arial" panose="020B0604020202020204" pitchFamily="34" charset="0"/>
              <a:buChar char="•"/>
            </a:pPr>
            <a:endParaRPr lang="en-GB" sz="1200" i="1">
              <a:solidFill>
                <a:srgbClr val="000000"/>
              </a:solidFill>
            </a:endParaRPr>
          </a:p>
        </p:txBody>
      </p:sp>
    </p:spTree>
    <p:extLst>
      <p:ext uri="{BB962C8B-B14F-4D97-AF65-F5344CB8AC3E}">
        <p14:creationId xmlns:p14="http://schemas.microsoft.com/office/powerpoint/2010/main" val="3338939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7088" y="417735"/>
            <a:ext cx="10942813" cy="712644"/>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Aft>
                <a:spcPts val="1600"/>
              </a:spcAft>
              <a:buClr>
                <a:schemeClr val="tx1"/>
              </a:buClr>
            </a:pPr>
            <a:r>
              <a:rPr lang="en-GB" sz="2800" dirty="0">
                <a:solidFill>
                  <a:srgbClr val="0071CF"/>
                </a:solidFill>
              </a:rPr>
              <a:t>Q1 2019: east MIDLANDS</a:t>
            </a:r>
            <a:endParaRPr lang="en-US" sz="2800" dirty="0">
              <a:solidFill>
                <a:srgbClr val="FF0000"/>
              </a:solidFill>
            </a:endParaRPr>
          </a:p>
        </p:txBody>
      </p:sp>
      <p:sp>
        <p:nvSpPr>
          <p:cNvPr id="4" name="Text Placeholder 2"/>
          <p:cNvSpPr txBox="1">
            <a:spLocks/>
          </p:cNvSpPr>
          <p:nvPr/>
        </p:nvSpPr>
        <p:spPr>
          <a:xfrm>
            <a:off x="667089" y="1443815"/>
            <a:ext cx="6885179" cy="4129871"/>
          </a:xfrm>
          <a:prstGeom prst="rect">
            <a:avLst/>
          </a:prstGeom>
        </p:spPr>
        <p:txBody>
          <a:bodyPr lIns="0" tIns="0" rIns="0" bIns="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43945"/>
            <a:endParaRPr lang="en-US" sz="1867">
              <a:solidFill>
                <a:srgbClr val="0071CF"/>
              </a:solidFill>
              <a:latin typeface="Arial"/>
            </a:endParaRPr>
          </a:p>
          <a:p>
            <a:pPr marL="0" lvl="1" defTabSz="543945">
              <a:lnSpc>
                <a:spcPts val="2720"/>
              </a:lnSpc>
              <a:spcAft>
                <a:spcPts val="800"/>
              </a:spcAft>
            </a:pPr>
            <a:endParaRPr lang="en-GB" sz="2267">
              <a:solidFill>
                <a:srgbClr val="000000"/>
              </a:solidFill>
              <a:latin typeface="Arial" panose="020B0604020202020204" pitchFamily="34" charset="0"/>
            </a:endParaRPr>
          </a:p>
          <a:p>
            <a:pPr marL="0" lvl="1" defTabSz="543945">
              <a:lnSpc>
                <a:spcPts val="2720"/>
              </a:lnSpc>
              <a:spcAft>
                <a:spcPts val="800"/>
              </a:spcAft>
            </a:pPr>
            <a:endParaRPr lang="en-GB" sz="2267">
              <a:solidFill>
                <a:srgbClr val="000000"/>
              </a:solidFill>
              <a:latin typeface="Arial" panose="020B0604020202020204" pitchFamily="34" charset="0"/>
            </a:endParaRPr>
          </a:p>
        </p:txBody>
      </p:sp>
      <p:grpSp>
        <p:nvGrpSpPr>
          <p:cNvPr id="6" name="Group 5"/>
          <p:cNvGrpSpPr/>
          <p:nvPr/>
        </p:nvGrpSpPr>
        <p:grpSpPr>
          <a:xfrm>
            <a:off x="596182" y="925019"/>
            <a:ext cx="11300175" cy="5329991"/>
            <a:chOff x="2017001" y="1208267"/>
            <a:chExt cx="8475131" cy="4113247"/>
          </a:xfrm>
        </p:grpSpPr>
        <p:sp>
          <p:nvSpPr>
            <p:cNvPr id="7" name="Freeform 5"/>
            <p:cNvSpPr/>
            <p:nvPr/>
          </p:nvSpPr>
          <p:spPr>
            <a:xfrm>
              <a:off x="2036087" y="1517974"/>
              <a:ext cx="8456045" cy="1193530"/>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Aft>
                  <a:spcPts val="300"/>
                </a:spcAft>
              </a:pPr>
              <a:endParaRPr lang="en-GB" sz="1400">
                <a:solidFill>
                  <a:srgbClr val="000000"/>
                </a:solidFill>
              </a:endParaRPr>
            </a:p>
          </p:txBody>
        </p:sp>
        <p:sp>
          <p:nvSpPr>
            <p:cNvPr id="8" name="Freeform 7"/>
            <p:cNvSpPr/>
            <p:nvPr/>
          </p:nvSpPr>
          <p:spPr>
            <a:xfrm>
              <a:off x="2017001" y="1208267"/>
              <a:ext cx="3665976" cy="257852"/>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Local Industrial Strategies</a:t>
              </a:r>
            </a:p>
          </p:txBody>
        </p:sp>
        <p:sp>
          <p:nvSpPr>
            <p:cNvPr id="9" name="Freeform 8"/>
            <p:cNvSpPr/>
            <p:nvPr/>
          </p:nvSpPr>
          <p:spPr>
            <a:xfrm>
              <a:off x="4841767" y="3135651"/>
              <a:ext cx="2762286" cy="21858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43945">
                <a:spcAft>
                  <a:spcPts val="800"/>
                </a:spcAft>
              </a:pPr>
              <a:endParaRPr lang="en-GB" sz="1200">
                <a:solidFill>
                  <a:srgbClr val="000000"/>
                </a:solidFill>
              </a:endParaRPr>
            </a:p>
          </p:txBody>
        </p:sp>
        <p:sp>
          <p:nvSpPr>
            <p:cNvPr id="10" name="Freeform 9"/>
            <p:cNvSpPr/>
            <p:nvPr/>
          </p:nvSpPr>
          <p:spPr>
            <a:xfrm>
              <a:off x="4841767" y="2804709"/>
              <a:ext cx="2762286" cy="280224"/>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Education and Skills</a:t>
              </a:r>
            </a:p>
          </p:txBody>
        </p:sp>
        <p:sp>
          <p:nvSpPr>
            <p:cNvPr id="11" name="Freeform 10"/>
            <p:cNvSpPr/>
            <p:nvPr/>
          </p:nvSpPr>
          <p:spPr>
            <a:xfrm>
              <a:off x="7670456" y="3135651"/>
              <a:ext cx="2762286" cy="21858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71446" lvl="1" indent="-171446" defTabSz="651901">
                <a:lnSpc>
                  <a:spcPct val="90000"/>
                </a:lnSpc>
                <a:spcBef>
                  <a:spcPct val="0"/>
                </a:spcBef>
                <a:spcAft>
                  <a:spcPts val="800"/>
                </a:spcAft>
                <a:buFont typeface="Arial" panose="020B0604020202020204" pitchFamily="34" charset="0"/>
                <a:buChar char="•"/>
              </a:pPr>
              <a:endParaRPr lang="en-GB" sz="1200">
                <a:solidFill>
                  <a:srgbClr val="000000"/>
                </a:solidFill>
                <a:latin typeface="Arial" panose="020B0604020202020204" pitchFamily="34" charset="0"/>
                <a:ea typeface="MS PGothic" panose="020B0600070205080204" pitchFamily="34" charset="-128"/>
                <a:cs typeface="Times New Roman" panose="02020603050405020304" pitchFamily="18" charset="0"/>
              </a:endParaRPr>
            </a:p>
          </p:txBody>
        </p:sp>
        <p:sp>
          <p:nvSpPr>
            <p:cNvPr id="12" name="Freeform 11"/>
            <p:cNvSpPr/>
            <p:nvPr/>
          </p:nvSpPr>
          <p:spPr>
            <a:xfrm>
              <a:off x="7670456" y="2797336"/>
              <a:ext cx="2762286" cy="280224"/>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Improved Collaboration</a:t>
              </a:r>
            </a:p>
          </p:txBody>
        </p:sp>
      </p:grpSp>
      <p:sp>
        <p:nvSpPr>
          <p:cNvPr id="15" name="Rectangle 14">
            <a:extLst>
              <a:ext uri="{FF2B5EF4-FFF2-40B4-BE49-F238E27FC236}">
                <a16:creationId xmlns:a16="http://schemas.microsoft.com/office/drawing/2014/main" id="{4B29E950-0CF6-45AB-96B0-2ED9649AD8A8}"/>
              </a:ext>
            </a:extLst>
          </p:cNvPr>
          <p:cNvSpPr/>
          <p:nvPr/>
        </p:nvSpPr>
        <p:spPr>
          <a:xfrm>
            <a:off x="620503" y="1309750"/>
            <a:ext cx="11164559" cy="1559914"/>
          </a:xfrm>
          <a:prstGeom prst="rect">
            <a:avLst/>
          </a:prstGeom>
        </p:spPr>
        <p:txBody>
          <a:bodyPr wrap="square"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71022" indent="-171022">
              <a:spcBef>
                <a:spcPts val="400"/>
              </a:spcBef>
              <a:buFont typeface="Arial" panose="020B0604020202020204" pitchFamily="34" charset="0"/>
              <a:buChar char="•"/>
            </a:pPr>
            <a:r>
              <a:rPr lang="en-GB" sz="1067" dirty="0">
                <a:solidFill>
                  <a:srgbClr val="000000"/>
                </a:solidFill>
                <a:latin typeface="Arial"/>
                <a:ea typeface="MS PGothic"/>
                <a:cs typeface="Times New Roman"/>
              </a:rPr>
              <a:t>Made submission to South East Midlands Local Enterprise Partnership (SEMLEP) local industrial strategy (LIS) consultation focusing on the importance of the need for business to help shape the future skills need for the region, digital infrastructure, clean growth and ensuring transport connectivity through the Oxford-Cambridge Arc is fit for purpose.</a:t>
            </a:r>
          </a:p>
          <a:p>
            <a:pPr marL="171022" indent="-171022">
              <a:spcBef>
                <a:spcPts val="400"/>
              </a:spcBef>
              <a:buFont typeface="Arial" panose="020B0604020202020204" pitchFamily="34" charset="0"/>
              <a:buChar char="•"/>
            </a:pPr>
            <a:r>
              <a:rPr lang="en-GB" sz="1067" dirty="0">
                <a:solidFill>
                  <a:srgbClr val="000000"/>
                </a:solidFill>
                <a:latin typeface="Arial"/>
                <a:ea typeface="MS PGothic"/>
                <a:cs typeface="Times New Roman"/>
              </a:rPr>
              <a:t>Greater Lincolnshire LEP will open their call for evidence in the Spring. Emerging themes are Agri-food, visitor economy, supporting rural economies and ports &amp; logistics.</a:t>
            </a:r>
          </a:p>
          <a:p>
            <a:pPr marL="171022" indent="-171022">
              <a:spcBef>
                <a:spcPts val="400"/>
              </a:spcBef>
              <a:buFont typeface="Arial" panose="020B0604020202020204" pitchFamily="34" charset="0"/>
              <a:buChar char="•"/>
            </a:pPr>
            <a:r>
              <a:rPr lang="en-GB" sz="1067" dirty="0">
                <a:solidFill>
                  <a:srgbClr val="000000"/>
                </a:solidFill>
                <a:latin typeface="Arial"/>
                <a:ea typeface="MS PGothic"/>
                <a:cs typeface="Times New Roman"/>
              </a:rPr>
              <a:t>Submitted a response to the Leicester and Leicestershire LEP (LLEP) call for evidence drawing on the CBI </a:t>
            </a:r>
            <a:r>
              <a:rPr lang="en-GB" sz="1067" i="1" dirty="0">
                <a:solidFill>
                  <a:srgbClr val="000000"/>
                </a:solidFill>
                <a:latin typeface="Arial"/>
                <a:ea typeface="MS PGothic"/>
                <a:cs typeface="Times New Roman"/>
              </a:rPr>
              <a:t>Unlocking Regional Growth </a:t>
            </a:r>
            <a:r>
              <a:rPr lang="en-GB" sz="1067" dirty="0">
                <a:solidFill>
                  <a:srgbClr val="000000"/>
                </a:solidFill>
                <a:latin typeface="Arial"/>
                <a:ea typeface="MS PGothic"/>
                <a:cs typeface="Times New Roman"/>
              </a:rPr>
              <a:t>and the </a:t>
            </a:r>
            <a:r>
              <a:rPr lang="en-GB" sz="1067" i="1" dirty="0">
                <a:solidFill>
                  <a:srgbClr val="000000"/>
                </a:solidFill>
                <a:latin typeface="Arial"/>
                <a:ea typeface="MS PGothic"/>
                <a:cs typeface="Times New Roman"/>
              </a:rPr>
              <a:t>Shaping Regional Infrastructure </a:t>
            </a:r>
            <a:r>
              <a:rPr lang="en-GB" sz="1067" dirty="0">
                <a:solidFill>
                  <a:srgbClr val="000000"/>
                </a:solidFill>
                <a:latin typeface="Arial"/>
                <a:ea typeface="MS PGothic"/>
                <a:cs typeface="Times New Roman"/>
              </a:rPr>
              <a:t>reports. Submission focused on raising skills levels; improving school outcome; improving infrastructure and digital connectivity; maximising exports; and improving regional level collaboration. Mark Corbett recently appointed to the LLEP LIS Evidence Group.</a:t>
            </a:r>
          </a:p>
          <a:p>
            <a:pPr marL="171022" indent="-171022">
              <a:spcBef>
                <a:spcPts val="400"/>
              </a:spcBef>
              <a:buFont typeface="Arial" panose="020B0604020202020204" pitchFamily="34" charset="0"/>
              <a:buChar char="•"/>
            </a:pPr>
            <a:r>
              <a:rPr lang="en-GB" sz="1067" dirty="0">
                <a:solidFill>
                  <a:srgbClr val="000000"/>
                </a:solidFill>
                <a:latin typeface="Arial"/>
                <a:ea typeface="MS PGothic"/>
                <a:cs typeface="Times New Roman"/>
              </a:rPr>
              <a:t>D2N2 LEP is preparing to start development of their local industrial strategy following the completion of their strategic economic plan refresh. It is focussing on building a greater understanding of the sectors, identifying areas of greatest impact and underlying issues in skills, social mobility and infrastructure.</a:t>
            </a:r>
          </a:p>
        </p:txBody>
      </p:sp>
      <p:sp>
        <p:nvSpPr>
          <p:cNvPr id="13" name="Freeform 10">
            <a:extLst>
              <a:ext uri="{FF2B5EF4-FFF2-40B4-BE49-F238E27FC236}">
                <a16:creationId xmlns:a16="http://schemas.microsoft.com/office/drawing/2014/main" id="{F8667B82-63F8-431E-89DD-D60942BF443C}"/>
              </a:ext>
            </a:extLst>
          </p:cNvPr>
          <p:cNvSpPr/>
          <p:nvPr/>
        </p:nvSpPr>
        <p:spPr>
          <a:xfrm>
            <a:off x="620505" y="3422547"/>
            <a:ext cx="3661335" cy="28324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r>
              <a:rPr lang="en-GB" sz="1200" b="1">
                <a:solidFill>
                  <a:srgbClr val="000000"/>
                </a:solidFill>
              </a:rPr>
              <a:t>Aim: To Improve east-west connectivity, strengthen digital infrastructure and support the development of the </a:t>
            </a:r>
            <a:r>
              <a:rPr lang="en-GB" sz="1200" b="1" err="1">
                <a:solidFill>
                  <a:srgbClr val="000000"/>
                </a:solidFill>
              </a:rPr>
              <a:t>Toton</a:t>
            </a:r>
            <a:r>
              <a:rPr lang="en-GB" sz="1200" b="1">
                <a:solidFill>
                  <a:srgbClr val="000000"/>
                </a:solidFill>
              </a:rPr>
              <a:t> HS2 Hub. </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Submitted infrastructure and transport evidence from the CBI report </a:t>
            </a:r>
            <a:r>
              <a:rPr lang="en-GB" sz="1200" i="1">
                <a:solidFill>
                  <a:srgbClr val="000000"/>
                </a:solidFill>
              </a:rPr>
              <a:t>Shaping Regional Infrastructure – Priorities for Growth</a:t>
            </a:r>
            <a:r>
              <a:rPr lang="en-GB" sz="1200">
                <a:solidFill>
                  <a:srgbClr val="000000"/>
                </a:solidFill>
              </a:rPr>
              <a:t>, (2017) to LLEP call for evidence from </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7 March: Shaping the Future: Digital Connectivity and Infrastructure event in Leicester with CBI Senior Policy Advisers, Digital and Innovation - Susannah Odell and Ollie Diss</a:t>
            </a:r>
            <a:endParaRPr lang="en-GB" sz="1200" b="1">
              <a:solidFill>
                <a:srgbClr val="000000"/>
              </a:solidFill>
            </a:endParaRPr>
          </a:p>
        </p:txBody>
      </p:sp>
      <p:sp>
        <p:nvSpPr>
          <p:cNvPr id="14" name="Freeform 11">
            <a:extLst>
              <a:ext uri="{FF2B5EF4-FFF2-40B4-BE49-F238E27FC236}">
                <a16:creationId xmlns:a16="http://schemas.microsoft.com/office/drawing/2014/main" id="{F7F67417-7294-454E-9CEE-37C3073FFFA3}"/>
              </a:ext>
            </a:extLst>
          </p:cNvPr>
          <p:cNvSpPr/>
          <p:nvPr/>
        </p:nvSpPr>
        <p:spPr>
          <a:xfrm>
            <a:off x="620505" y="2993708"/>
            <a:ext cx="3661335" cy="363117"/>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51" b="1">
                <a:solidFill>
                  <a:srgbClr val="FFFFFF"/>
                </a:solidFill>
                <a:latin typeface="Arial"/>
              </a:rPr>
              <a:t>Infrastructure and Transport</a:t>
            </a:r>
            <a:endParaRPr lang="en-GB" sz="1867" b="1">
              <a:solidFill>
                <a:srgbClr val="FFFFFF"/>
              </a:solidFill>
              <a:latin typeface="Arial"/>
            </a:endParaRPr>
          </a:p>
        </p:txBody>
      </p:sp>
      <p:sp>
        <p:nvSpPr>
          <p:cNvPr id="2" name="Rectangle 1">
            <a:extLst>
              <a:ext uri="{FF2B5EF4-FFF2-40B4-BE49-F238E27FC236}">
                <a16:creationId xmlns:a16="http://schemas.microsoft.com/office/drawing/2014/main" id="{E6D79629-7053-4FF4-8F1D-740024CCA12E}"/>
              </a:ext>
            </a:extLst>
          </p:cNvPr>
          <p:cNvSpPr/>
          <p:nvPr/>
        </p:nvSpPr>
        <p:spPr>
          <a:xfrm>
            <a:off x="4384185" y="3518283"/>
            <a:ext cx="3508619" cy="258532"/>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endParaRPr lang="en-GB" sz="1200">
              <a:solidFill>
                <a:srgbClr val="000000"/>
              </a:solidFill>
            </a:endParaRPr>
          </a:p>
        </p:txBody>
      </p:sp>
      <p:sp>
        <p:nvSpPr>
          <p:cNvPr id="3" name="Rectangle 2">
            <a:extLst>
              <a:ext uri="{FF2B5EF4-FFF2-40B4-BE49-F238E27FC236}">
                <a16:creationId xmlns:a16="http://schemas.microsoft.com/office/drawing/2014/main" id="{F1264659-3544-4130-B5C4-DB899541A4E0}"/>
              </a:ext>
            </a:extLst>
          </p:cNvPr>
          <p:cNvSpPr/>
          <p:nvPr/>
        </p:nvSpPr>
        <p:spPr>
          <a:xfrm>
            <a:off x="4370361" y="3494908"/>
            <a:ext cx="3815035" cy="2458109"/>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r>
              <a:rPr lang="en-GB" sz="1200" b="1">
                <a:solidFill>
                  <a:srgbClr val="000000"/>
                </a:solidFill>
              </a:rPr>
              <a:t>Aim: Address skills shortages for business in the regions and seek ways to improve school outcomes.</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Submitted CBI member views on education and skills – such as the impact good management and entrepreneurial skills have on productivity – to LLEP as part of the CBI’s response to their call for evidence.</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CBI is lobbying on the £30,000 threshold for skilled workers and has assessed impact on East Midlands Economy. The manufacturing sector in the East Midlands – where 61% of workers earn under £30,000 – would be particularly impacted. </a:t>
            </a:r>
          </a:p>
        </p:txBody>
      </p:sp>
      <p:sp>
        <p:nvSpPr>
          <p:cNvPr id="17" name="Rectangle 16">
            <a:extLst>
              <a:ext uri="{FF2B5EF4-FFF2-40B4-BE49-F238E27FC236}">
                <a16:creationId xmlns:a16="http://schemas.microsoft.com/office/drawing/2014/main" id="{C261C7C8-217A-4726-9D1C-D37E6550B77E}"/>
              </a:ext>
            </a:extLst>
          </p:cNvPr>
          <p:cNvSpPr/>
          <p:nvPr/>
        </p:nvSpPr>
        <p:spPr>
          <a:xfrm>
            <a:off x="8097679" y="3494908"/>
            <a:ext cx="3815035" cy="2458109"/>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r>
              <a:rPr lang="en-GB" sz="1200" b="1">
                <a:solidFill>
                  <a:srgbClr val="000000"/>
                </a:solidFill>
              </a:rPr>
              <a:t>Aim: Create a more defined East Midlands voice by utilising CBI influence and its membership to promote better collaboration between the LEPs and local authorities.</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Made a case for the collaboration in the LLEP local industrial strategy submission. LLEP position as trailblazer can help set a strong collaborative tone across the region.</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We are planning to organise an East Midlands event based on the theme of collaboration in Q3 and have invited BEIS LEP leads, LEP chairs and LEP CEOs / Directors to our annual dinner on 3 April.</a:t>
            </a:r>
          </a:p>
        </p:txBody>
      </p:sp>
    </p:spTree>
    <p:extLst>
      <p:ext uri="{BB962C8B-B14F-4D97-AF65-F5344CB8AC3E}">
        <p14:creationId xmlns:p14="http://schemas.microsoft.com/office/powerpoint/2010/main" val="160702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7088" y="417735"/>
            <a:ext cx="10942813" cy="712644"/>
          </a:xfrm>
        </p:spPr>
        <p:txBody>
          <a:bodyPr vert="horz" lIns="0" tIns="0" rIns="0" bIns="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Aft>
                <a:spcPts val="1600"/>
              </a:spcAft>
              <a:buClr>
                <a:schemeClr val="tx1"/>
              </a:buClr>
            </a:pPr>
            <a:r>
              <a:rPr lang="en-GB" sz="2800" dirty="0">
                <a:solidFill>
                  <a:srgbClr val="0071CF"/>
                </a:solidFill>
              </a:rPr>
              <a:t>Q1 2019: east of </a:t>
            </a:r>
            <a:r>
              <a:rPr lang="en-GB" sz="2800" dirty="0" err="1">
                <a:solidFill>
                  <a:srgbClr val="0071CF"/>
                </a:solidFill>
              </a:rPr>
              <a:t>EnglanD</a:t>
            </a:r>
            <a:endParaRPr lang="en-US" sz="2800" dirty="0">
              <a:solidFill>
                <a:srgbClr val="FF0000"/>
              </a:solidFill>
            </a:endParaRPr>
          </a:p>
        </p:txBody>
      </p:sp>
      <p:sp>
        <p:nvSpPr>
          <p:cNvPr id="4" name="Text Placeholder 2"/>
          <p:cNvSpPr txBox="1">
            <a:spLocks/>
          </p:cNvSpPr>
          <p:nvPr/>
        </p:nvSpPr>
        <p:spPr>
          <a:xfrm>
            <a:off x="667089" y="1443815"/>
            <a:ext cx="6885179" cy="4129871"/>
          </a:xfrm>
          <a:prstGeom prst="rect">
            <a:avLst/>
          </a:prstGeom>
        </p:spPr>
        <p:txBody>
          <a:bodyPr lIns="0" tIns="0" rIns="0" bIns="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43945"/>
            <a:endParaRPr lang="en-US" sz="1867">
              <a:solidFill>
                <a:srgbClr val="0071CF"/>
              </a:solidFill>
              <a:latin typeface="Arial"/>
            </a:endParaRPr>
          </a:p>
          <a:p>
            <a:pPr marL="0" lvl="1" defTabSz="543945">
              <a:lnSpc>
                <a:spcPts val="2720"/>
              </a:lnSpc>
              <a:spcAft>
                <a:spcPts val="800"/>
              </a:spcAft>
            </a:pPr>
            <a:endParaRPr lang="en-GB" sz="2267">
              <a:solidFill>
                <a:srgbClr val="000000"/>
              </a:solidFill>
              <a:latin typeface="Arial" panose="020B0604020202020204" pitchFamily="34" charset="0"/>
            </a:endParaRPr>
          </a:p>
          <a:p>
            <a:pPr marL="0" lvl="1" defTabSz="543945">
              <a:lnSpc>
                <a:spcPts val="2720"/>
              </a:lnSpc>
              <a:spcAft>
                <a:spcPts val="800"/>
              </a:spcAft>
            </a:pPr>
            <a:endParaRPr lang="en-GB" sz="2267">
              <a:solidFill>
                <a:srgbClr val="000000"/>
              </a:solidFill>
              <a:latin typeface="Arial" panose="020B0604020202020204" pitchFamily="34" charset="0"/>
            </a:endParaRPr>
          </a:p>
        </p:txBody>
      </p:sp>
      <p:grpSp>
        <p:nvGrpSpPr>
          <p:cNvPr id="6" name="Group 5"/>
          <p:cNvGrpSpPr/>
          <p:nvPr/>
        </p:nvGrpSpPr>
        <p:grpSpPr>
          <a:xfrm>
            <a:off x="604009" y="925022"/>
            <a:ext cx="11300175" cy="5329991"/>
            <a:chOff x="2017001" y="1208267"/>
            <a:chExt cx="8475131" cy="4113247"/>
          </a:xfrm>
        </p:grpSpPr>
        <p:sp>
          <p:nvSpPr>
            <p:cNvPr id="7" name="Freeform 5"/>
            <p:cNvSpPr/>
            <p:nvPr/>
          </p:nvSpPr>
          <p:spPr>
            <a:xfrm>
              <a:off x="2036087" y="1517974"/>
              <a:ext cx="8456045" cy="1193530"/>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Aft>
                  <a:spcPts val="300"/>
                </a:spcAft>
              </a:pPr>
              <a:endParaRPr lang="en-GB" sz="1400">
                <a:solidFill>
                  <a:srgbClr val="000000"/>
                </a:solidFill>
              </a:endParaRPr>
            </a:p>
          </p:txBody>
        </p:sp>
        <p:sp>
          <p:nvSpPr>
            <p:cNvPr id="8" name="Freeform 7"/>
            <p:cNvSpPr/>
            <p:nvPr/>
          </p:nvSpPr>
          <p:spPr>
            <a:xfrm>
              <a:off x="2017001" y="1208267"/>
              <a:ext cx="3665976" cy="257852"/>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Local Industrial Strategies</a:t>
              </a:r>
            </a:p>
          </p:txBody>
        </p:sp>
        <p:sp>
          <p:nvSpPr>
            <p:cNvPr id="9" name="Freeform 8"/>
            <p:cNvSpPr/>
            <p:nvPr/>
          </p:nvSpPr>
          <p:spPr>
            <a:xfrm>
              <a:off x="4841767" y="3135651"/>
              <a:ext cx="2762286" cy="21858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43945">
                <a:spcAft>
                  <a:spcPts val="800"/>
                </a:spcAft>
              </a:pPr>
              <a:endParaRPr lang="en-GB" sz="1200">
                <a:solidFill>
                  <a:srgbClr val="000000"/>
                </a:solidFill>
              </a:endParaRPr>
            </a:p>
          </p:txBody>
        </p:sp>
        <p:sp>
          <p:nvSpPr>
            <p:cNvPr id="10" name="Freeform 9"/>
            <p:cNvSpPr/>
            <p:nvPr/>
          </p:nvSpPr>
          <p:spPr>
            <a:xfrm>
              <a:off x="4841767" y="2804709"/>
              <a:ext cx="2762286" cy="280224"/>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Digital Connectivity</a:t>
              </a:r>
            </a:p>
          </p:txBody>
        </p:sp>
        <p:sp>
          <p:nvSpPr>
            <p:cNvPr id="11" name="Freeform 10"/>
            <p:cNvSpPr/>
            <p:nvPr/>
          </p:nvSpPr>
          <p:spPr>
            <a:xfrm>
              <a:off x="7670456" y="3135651"/>
              <a:ext cx="2762286" cy="21858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r>
                <a:rPr lang="en-GB" sz="1200" b="1">
                  <a:solidFill>
                    <a:srgbClr val="000000"/>
                  </a:solidFill>
                </a:rPr>
                <a:t>Aim: Address shortage of skilled technical workforce by focusing on adult skills </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We met Cambridgeshire and Peterborough CA to discuss further ways CBI members can get involved in helping to shape the adult skills agenda in the region.</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latin typeface="Arial" panose="020B0604020202020204" pitchFamily="34" charset="0"/>
                  <a:ea typeface="MS PGothic" panose="020B0600070205080204" pitchFamily="34" charset="-128"/>
                  <a:cs typeface="Times New Roman" panose="02020603050405020304" pitchFamily="18" charset="0"/>
                </a:rPr>
                <a:t>Richard </a:t>
              </a:r>
              <a:r>
                <a:rPr lang="en-GB" sz="1200" err="1">
                  <a:solidFill>
                    <a:srgbClr val="000000"/>
                  </a:solidFill>
                  <a:latin typeface="Arial" panose="020B0604020202020204" pitchFamily="34" charset="0"/>
                  <a:ea typeface="MS PGothic" panose="020B0600070205080204" pitchFamily="34" charset="-128"/>
                  <a:cs typeface="Times New Roman" panose="02020603050405020304" pitchFamily="18" charset="0"/>
                </a:rPr>
                <a:t>Tunnicliffe</a:t>
              </a:r>
              <a:r>
                <a:rPr lang="en-GB" sz="1200">
                  <a:solidFill>
                    <a:srgbClr val="000000"/>
                  </a:solidFill>
                  <a:latin typeface="Arial" panose="020B0604020202020204" pitchFamily="34" charset="0"/>
                  <a:ea typeface="MS PGothic" panose="020B0600070205080204" pitchFamily="34" charset="-128"/>
                  <a:cs typeface="Times New Roman" panose="02020603050405020304" pitchFamily="18" charset="0"/>
                </a:rPr>
                <a:t> met with </a:t>
              </a:r>
              <a:r>
                <a:rPr lang="en-GB" sz="1200" err="1">
                  <a:solidFill>
                    <a:srgbClr val="000000"/>
                  </a:solidFill>
                  <a:latin typeface="Arial" panose="020B0604020202020204" pitchFamily="34" charset="0"/>
                  <a:ea typeface="MS PGothic" panose="020B0600070205080204" pitchFamily="34" charset="-128"/>
                  <a:cs typeface="Times New Roman" panose="02020603050405020304" pitchFamily="18" charset="0"/>
                </a:rPr>
                <a:t>Bim</a:t>
              </a:r>
              <a:r>
                <a:rPr lang="en-GB" sz="1200">
                  <a:solidFill>
                    <a:srgbClr val="000000"/>
                  </a:solidFill>
                  <a:latin typeface="Arial" panose="020B0604020202020204" pitchFamily="34" charset="0"/>
                  <a:ea typeface="MS PGothic" panose="020B0600070205080204" pitchFamily="34" charset="-128"/>
                  <a:cs typeface="Times New Roman" panose="02020603050405020304" pitchFamily="18" charset="0"/>
                </a:rPr>
                <a:t> </a:t>
              </a:r>
              <a:r>
                <a:rPr lang="en-GB" sz="1200" err="1">
                  <a:solidFill>
                    <a:srgbClr val="000000"/>
                  </a:solidFill>
                  <a:latin typeface="Arial" panose="020B0604020202020204" pitchFamily="34" charset="0"/>
                  <a:ea typeface="MS PGothic" panose="020B0600070205080204" pitchFamily="34" charset="-128"/>
                  <a:cs typeface="Times New Roman" panose="02020603050405020304" pitchFamily="18" charset="0"/>
                </a:rPr>
                <a:t>Afolami</a:t>
              </a:r>
              <a:r>
                <a:rPr lang="en-GB" sz="1200">
                  <a:solidFill>
                    <a:srgbClr val="000000"/>
                  </a:solidFill>
                  <a:latin typeface="Arial" panose="020B0604020202020204" pitchFamily="34" charset="0"/>
                  <a:ea typeface="MS PGothic" panose="020B0600070205080204" pitchFamily="34" charset="-128"/>
                  <a:cs typeface="Times New Roman" panose="02020603050405020304" pitchFamily="18" charset="0"/>
                </a:rPr>
                <a:t> MP to reinforce CBI message on apprenticeship levy, and wider issues on vocational reform.</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latin typeface="Arial" panose="020B0604020202020204" pitchFamily="34" charset="0"/>
                  <a:ea typeface="MS PGothic" panose="020B0600070205080204" pitchFamily="34" charset="-128"/>
                  <a:cs typeface="Times New Roman" panose="02020603050405020304" pitchFamily="18" charset="0"/>
                </a:rPr>
                <a:t>James Sloan attended the East of England All-Party Parliamentary Group in Westminster, which focused on concerns around skills within the region, and raised concerns around the £30,000 immigration salary threshold.</a:t>
              </a:r>
            </a:p>
            <a:p>
              <a:pPr marL="171446" lvl="1" indent="-171446" defTabSz="651901">
                <a:lnSpc>
                  <a:spcPct val="90000"/>
                </a:lnSpc>
                <a:spcBef>
                  <a:spcPct val="0"/>
                </a:spcBef>
                <a:spcAft>
                  <a:spcPts val="800"/>
                </a:spcAft>
                <a:buFont typeface="Arial" panose="020B0604020202020204" pitchFamily="34" charset="0"/>
                <a:buChar char="•"/>
              </a:pPr>
              <a:endParaRPr lang="en-GB" sz="1200">
                <a:solidFill>
                  <a:srgbClr val="000000"/>
                </a:solidFill>
                <a:latin typeface="Arial" panose="020B0604020202020204" pitchFamily="34" charset="0"/>
                <a:ea typeface="MS PGothic" panose="020B0600070205080204" pitchFamily="34" charset="-128"/>
                <a:cs typeface="Times New Roman" panose="02020603050405020304" pitchFamily="18" charset="0"/>
              </a:endParaRPr>
            </a:p>
          </p:txBody>
        </p:sp>
        <p:sp>
          <p:nvSpPr>
            <p:cNvPr id="12" name="Freeform 11"/>
            <p:cNvSpPr/>
            <p:nvPr/>
          </p:nvSpPr>
          <p:spPr>
            <a:xfrm>
              <a:off x="7670456" y="2797336"/>
              <a:ext cx="2762286" cy="280224"/>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Upskilling workforce</a:t>
              </a:r>
            </a:p>
          </p:txBody>
        </p:sp>
      </p:grpSp>
      <p:sp>
        <p:nvSpPr>
          <p:cNvPr id="15" name="Rectangle 14">
            <a:extLst>
              <a:ext uri="{FF2B5EF4-FFF2-40B4-BE49-F238E27FC236}">
                <a16:creationId xmlns:a16="http://schemas.microsoft.com/office/drawing/2014/main" id="{4B29E950-0CF6-45AB-96B0-2ED9649AD8A8}"/>
              </a:ext>
            </a:extLst>
          </p:cNvPr>
          <p:cNvSpPr/>
          <p:nvPr/>
        </p:nvSpPr>
        <p:spPr>
          <a:xfrm>
            <a:off x="605185" y="1390210"/>
            <a:ext cx="11195160" cy="1385379"/>
          </a:xfrm>
          <a:prstGeom prst="rect">
            <a:avLst/>
          </a:prstGeom>
        </p:spPr>
        <p:txBody>
          <a:bodyPr wrap="square"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71022" indent="-171022">
              <a:spcBef>
                <a:spcPts val="1200"/>
              </a:spcBef>
              <a:buFont typeface="Arial" panose="020B0604020202020204" pitchFamily="34" charset="0"/>
              <a:buChar char="•"/>
            </a:pPr>
            <a:r>
              <a:rPr lang="en-GB" sz="1067" dirty="0">
                <a:solidFill>
                  <a:srgbClr val="000000"/>
                </a:solidFill>
                <a:latin typeface="Arial"/>
                <a:ea typeface="MS PGothic"/>
                <a:cs typeface="Times New Roman"/>
              </a:rPr>
              <a:t>Made submission to South East Midlands Local Enterprise Partnership (SEMLEP) local industrial strategy (LIS) consultation focusing on the importance of the need for business to help shape the future skills need for the region, digital infrastructure, clean growth and ensuring transport connectivity through the Oxford-Cambridge Arc is fit for purpose.</a:t>
            </a:r>
            <a:endParaRPr lang="en-GB" sz="1067" dirty="0">
              <a:solidFill>
                <a:srgbClr val="000000"/>
              </a:solidFill>
              <a:highlight>
                <a:srgbClr val="FFFF00"/>
              </a:highlight>
              <a:latin typeface="Arial"/>
              <a:ea typeface="MS PGothic"/>
              <a:cs typeface="Times New Roman"/>
            </a:endParaRPr>
          </a:p>
          <a:p>
            <a:pPr marL="171022" indent="-171022">
              <a:spcBef>
                <a:spcPts val="1200"/>
              </a:spcBef>
              <a:buFont typeface="Arial" panose="020B0604020202020204" pitchFamily="34" charset="0"/>
              <a:buChar char="•"/>
            </a:pPr>
            <a:r>
              <a:rPr lang="en-GB" sz="1067" dirty="0">
                <a:solidFill>
                  <a:srgbClr val="000000"/>
                </a:solidFill>
                <a:latin typeface="Arial"/>
                <a:ea typeface="MS PGothic"/>
                <a:cs typeface="Times New Roman"/>
              </a:rPr>
              <a:t>Richard </a:t>
            </a:r>
            <a:r>
              <a:rPr lang="en-GB" sz="1067" dirty="0" err="1">
                <a:solidFill>
                  <a:srgbClr val="000000"/>
                </a:solidFill>
                <a:latin typeface="Arial"/>
                <a:ea typeface="MS PGothic"/>
                <a:cs typeface="Times New Roman"/>
              </a:rPr>
              <a:t>Tunnicliffe</a:t>
            </a:r>
            <a:r>
              <a:rPr lang="en-GB" sz="1067" dirty="0">
                <a:solidFill>
                  <a:srgbClr val="000000"/>
                </a:solidFill>
                <a:latin typeface="Arial"/>
                <a:ea typeface="MS PGothic"/>
                <a:cs typeface="Times New Roman"/>
              </a:rPr>
              <a:t> and James Sloan,  met with Cambridgeshire and Peterborough Combined Authority to discuss their local industrial strategy, and further opportunities to work together on the Oxford-Cambridge Arc. Provided useful insight into the work progressing for the Oxford-Cambridge Arc, including the potential appointment of Kit Malthouse as the Arc’s ‘Champion’.</a:t>
            </a:r>
          </a:p>
          <a:p>
            <a:pPr marL="171022" indent="-171022">
              <a:spcBef>
                <a:spcPts val="1200"/>
              </a:spcBef>
              <a:buFont typeface="Arial" panose="020B0604020202020204" pitchFamily="34" charset="0"/>
              <a:buChar char="•"/>
            </a:pPr>
            <a:r>
              <a:rPr lang="en-GB" sz="1067" dirty="0">
                <a:solidFill>
                  <a:srgbClr val="000000"/>
                </a:solidFill>
                <a:latin typeface="Arial"/>
                <a:ea typeface="MS PGothic"/>
                <a:cs typeface="Times New Roman"/>
              </a:rPr>
              <a:t>Met with James Palmer Mayor of </a:t>
            </a:r>
            <a:r>
              <a:rPr lang="en-GB" sz="1067" dirty="0" err="1">
                <a:solidFill>
                  <a:srgbClr val="000000"/>
                </a:solidFill>
                <a:latin typeface="Arial"/>
                <a:ea typeface="MS PGothic"/>
                <a:cs typeface="Times New Roman"/>
              </a:rPr>
              <a:t>Cambs</a:t>
            </a:r>
            <a:r>
              <a:rPr lang="en-GB" sz="1067" dirty="0">
                <a:solidFill>
                  <a:srgbClr val="000000"/>
                </a:solidFill>
                <a:latin typeface="Arial"/>
                <a:ea typeface="MS PGothic"/>
                <a:cs typeface="Times New Roman"/>
              </a:rPr>
              <a:t> to discuss his strategic transport plan and particularly the Cambridge Metro proposals</a:t>
            </a:r>
          </a:p>
        </p:txBody>
      </p:sp>
      <p:sp>
        <p:nvSpPr>
          <p:cNvPr id="13" name="Freeform 10">
            <a:extLst>
              <a:ext uri="{FF2B5EF4-FFF2-40B4-BE49-F238E27FC236}">
                <a16:creationId xmlns:a16="http://schemas.microsoft.com/office/drawing/2014/main" id="{F8667B82-63F8-431E-89DD-D60942BF443C}"/>
              </a:ext>
            </a:extLst>
          </p:cNvPr>
          <p:cNvSpPr/>
          <p:nvPr/>
        </p:nvSpPr>
        <p:spPr>
          <a:xfrm>
            <a:off x="620505" y="3422547"/>
            <a:ext cx="3661335" cy="2832463"/>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r>
              <a:rPr lang="en-GB" sz="1200" b="1">
                <a:solidFill>
                  <a:srgbClr val="000000"/>
                </a:solidFill>
              </a:rPr>
              <a:t>Aim: Solve systemic problem of east-west connectivity and ensure all parts of the region can benefit</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James Sloan attended the Rail East Taskforce event in Ipswich and gained an insight into the next five years of rail improvements for the region.</a:t>
            </a:r>
            <a:endParaRPr lang="en-GB" sz="1200">
              <a:solidFill>
                <a:srgbClr val="000000"/>
              </a:solidFill>
              <a:cs typeface="Arial"/>
            </a:endParaRP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James Sloan met with East-West Rail to understand more about the project to help link Oxford with Cambridge.</a:t>
            </a:r>
            <a:endParaRPr lang="en-GB" sz="1200">
              <a:solidFill>
                <a:srgbClr val="000000"/>
              </a:solidFill>
              <a:cs typeface="Arial"/>
            </a:endParaRP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Held initial discussions with Transport East about their work to develop a regional transport strategy, and how CBI members can help influence.</a:t>
            </a:r>
            <a:endParaRPr lang="en-GB" sz="1200">
              <a:solidFill>
                <a:srgbClr val="FF0000"/>
              </a:solidFill>
            </a:endParaRPr>
          </a:p>
        </p:txBody>
      </p:sp>
      <p:sp>
        <p:nvSpPr>
          <p:cNvPr id="14" name="Freeform 11">
            <a:extLst>
              <a:ext uri="{FF2B5EF4-FFF2-40B4-BE49-F238E27FC236}">
                <a16:creationId xmlns:a16="http://schemas.microsoft.com/office/drawing/2014/main" id="{F7F67417-7294-454E-9CEE-37C3073FFFA3}"/>
              </a:ext>
            </a:extLst>
          </p:cNvPr>
          <p:cNvSpPr/>
          <p:nvPr/>
        </p:nvSpPr>
        <p:spPr>
          <a:xfrm>
            <a:off x="620505" y="2993708"/>
            <a:ext cx="3661335" cy="363117"/>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East-west Connectivity</a:t>
            </a:r>
          </a:p>
        </p:txBody>
      </p:sp>
      <p:sp>
        <p:nvSpPr>
          <p:cNvPr id="2" name="Rectangle 1">
            <a:extLst>
              <a:ext uri="{FF2B5EF4-FFF2-40B4-BE49-F238E27FC236}">
                <a16:creationId xmlns:a16="http://schemas.microsoft.com/office/drawing/2014/main" id="{E6D79629-7053-4FF4-8F1D-740024CCA12E}"/>
              </a:ext>
            </a:extLst>
          </p:cNvPr>
          <p:cNvSpPr/>
          <p:nvPr/>
        </p:nvSpPr>
        <p:spPr>
          <a:xfrm>
            <a:off x="4384185" y="3518283"/>
            <a:ext cx="3508619" cy="2560701"/>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r>
              <a:rPr lang="en-GB" sz="1200" b="1">
                <a:solidFill>
                  <a:srgbClr val="000000"/>
                </a:solidFill>
              </a:rPr>
              <a:t>Aim: Roll out 5G to an additional 10% of population by 2022</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CBI Digital and Innovation team held a round-table in Trumpington with the Future Leaders’ network to discuss recent CBI report, </a:t>
            </a:r>
            <a:r>
              <a:rPr lang="en-GB" sz="1200" i="1">
                <a:solidFill>
                  <a:srgbClr val="000000"/>
                </a:solidFill>
              </a:rPr>
              <a:t>Ready, Set, Connect.</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Reiterated the need for SEMLEP to work with Government to prioritise digital infrastructure in the region, including the need to support local councils to quickly roll-out gigabit connectivity.</a:t>
            </a:r>
          </a:p>
          <a:p>
            <a:pPr marL="171446" lvl="1" indent="-171446" defTabSz="651901">
              <a:lnSpc>
                <a:spcPct val="90000"/>
              </a:lnSpc>
              <a:spcBef>
                <a:spcPct val="0"/>
              </a:spcBef>
              <a:spcAft>
                <a:spcPts val="800"/>
              </a:spcAft>
              <a:buFont typeface="Arial" panose="020B0604020202020204" pitchFamily="34" charset="0"/>
              <a:buChar char="•"/>
            </a:pPr>
            <a:r>
              <a:rPr lang="en-GB" sz="1200">
                <a:solidFill>
                  <a:srgbClr val="000000"/>
                </a:solidFill>
              </a:rPr>
              <a:t>James Sloan met with John McGill of the </a:t>
            </a:r>
            <a:r>
              <a:rPr lang="en-GB" sz="1200" i="1">
                <a:solidFill>
                  <a:srgbClr val="000000"/>
                </a:solidFill>
              </a:rPr>
              <a:t>Innovation Corridor </a:t>
            </a:r>
            <a:r>
              <a:rPr lang="en-GB" sz="1200">
                <a:solidFill>
                  <a:srgbClr val="000000"/>
                </a:solidFill>
              </a:rPr>
              <a:t>to discuss joined up working in the region.</a:t>
            </a:r>
          </a:p>
        </p:txBody>
      </p:sp>
    </p:spTree>
    <p:extLst>
      <p:ext uri="{BB962C8B-B14F-4D97-AF65-F5344CB8AC3E}">
        <p14:creationId xmlns:p14="http://schemas.microsoft.com/office/powerpoint/2010/main" val="1943104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258C6832-42B1-4C2A-9E8A-B23A47426429}"/>
              </a:ext>
            </a:extLst>
          </p:cNvPr>
          <p:cNvSpPr/>
          <p:nvPr/>
        </p:nvSpPr>
        <p:spPr>
          <a:xfrm>
            <a:off x="639886" y="951345"/>
            <a:ext cx="11274727" cy="1946725"/>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Aft>
                <a:spcPts val="300"/>
              </a:spcAft>
            </a:pPr>
            <a:endParaRPr lang="en-GB" sz="1400">
              <a:solidFill>
                <a:srgbClr val="000000"/>
              </a:solidFill>
            </a:endParaRPr>
          </a:p>
        </p:txBody>
      </p:sp>
      <p:sp>
        <p:nvSpPr>
          <p:cNvPr id="5" name="Title 4"/>
          <p:cNvSpPr>
            <a:spLocks noGrp="1"/>
          </p:cNvSpPr>
          <p:nvPr>
            <p:ph type="title"/>
          </p:nvPr>
        </p:nvSpPr>
        <p:spPr>
          <a:xfrm>
            <a:off x="667088" y="417735"/>
            <a:ext cx="10942813" cy="712644"/>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Aft>
                <a:spcPts val="1600"/>
              </a:spcAft>
              <a:buClr>
                <a:schemeClr val="tx1"/>
              </a:buClr>
            </a:pPr>
            <a:r>
              <a:rPr lang="en-GB" sz="2800" dirty="0">
                <a:solidFill>
                  <a:srgbClr val="0071CF"/>
                </a:solidFill>
              </a:rPr>
              <a:t>Q1 2019: south west</a:t>
            </a:r>
            <a:endParaRPr lang="en-US" sz="2800" dirty="0">
              <a:solidFill>
                <a:srgbClr val="FF0000"/>
              </a:solidFill>
            </a:endParaRPr>
          </a:p>
        </p:txBody>
      </p:sp>
      <p:sp>
        <p:nvSpPr>
          <p:cNvPr id="4" name="Text Placeholder 2"/>
          <p:cNvSpPr txBox="1">
            <a:spLocks/>
          </p:cNvSpPr>
          <p:nvPr/>
        </p:nvSpPr>
        <p:spPr>
          <a:xfrm>
            <a:off x="667089" y="1443815"/>
            <a:ext cx="6885179" cy="4129871"/>
          </a:xfrm>
          <a:prstGeom prst="rect">
            <a:avLst/>
          </a:prstGeom>
        </p:spPr>
        <p:txBody>
          <a:bodyPr lIns="0" tIns="0" rIns="0" bIns="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43945"/>
            <a:endParaRPr lang="en-US" sz="1867">
              <a:solidFill>
                <a:srgbClr val="0071CF"/>
              </a:solidFill>
              <a:latin typeface="Arial"/>
            </a:endParaRPr>
          </a:p>
          <a:p>
            <a:pPr marL="0" lvl="1" defTabSz="543945">
              <a:lnSpc>
                <a:spcPts val="2720"/>
              </a:lnSpc>
              <a:spcAft>
                <a:spcPts val="800"/>
              </a:spcAft>
            </a:pPr>
            <a:endParaRPr lang="en-GB" sz="2267">
              <a:solidFill>
                <a:srgbClr val="000000"/>
              </a:solidFill>
              <a:latin typeface="Arial" panose="020B0604020202020204" pitchFamily="34" charset="0"/>
            </a:endParaRPr>
          </a:p>
          <a:p>
            <a:pPr marL="0" lvl="1" defTabSz="543945">
              <a:lnSpc>
                <a:spcPts val="2720"/>
              </a:lnSpc>
              <a:spcAft>
                <a:spcPts val="800"/>
              </a:spcAft>
            </a:pPr>
            <a:endParaRPr lang="en-GB" sz="2267">
              <a:solidFill>
                <a:srgbClr val="000000"/>
              </a:solidFill>
              <a:latin typeface="Arial" panose="020B0604020202020204" pitchFamily="34" charset="0"/>
            </a:endParaRPr>
          </a:p>
        </p:txBody>
      </p:sp>
      <p:sp>
        <p:nvSpPr>
          <p:cNvPr id="15" name="Rectangle 14">
            <a:extLst>
              <a:ext uri="{FF2B5EF4-FFF2-40B4-BE49-F238E27FC236}">
                <a16:creationId xmlns:a16="http://schemas.microsoft.com/office/drawing/2014/main" id="{4B29E950-0CF6-45AB-96B0-2ED9649AD8A8}"/>
              </a:ext>
            </a:extLst>
          </p:cNvPr>
          <p:cNvSpPr/>
          <p:nvPr/>
        </p:nvSpPr>
        <p:spPr>
          <a:xfrm>
            <a:off x="619345" y="1020633"/>
            <a:ext cx="11229904" cy="1877437"/>
          </a:xfrm>
          <a:prstGeom prst="rect">
            <a:avLst/>
          </a:prstGeom>
        </p:spPr>
        <p:txBody>
          <a:bodyPr wrap="square"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71022" indent="-171022">
              <a:spcBef>
                <a:spcPts val="1200"/>
              </a:spcBef>
              <a:buFont typeface="Arial" panose="020B0604020202020204" pitchFamily="34" charset="0"/>
              <a:buChar char="•"/>
            </a:pPr>
            <a:r>
              <a:rPr lang="en-GB" sz="1200" dirty="0">
                <a:solidFill>
                  <a:srgbClr val="000000"/>
                </a:solidFill>
                <a:latin typeface="Arial"/>
                <a:ea typeface="MS PGothic"/>
                <a:cs typeface="Times New Roman"/>
              </a:rPr>
              <a:t>Local Industrial Strategies (LIS) are designed to build upon local strengths and drive economic growth. Heart of the South LEP have indicated the consultation on their LIS will take place in May, and the CBI have been invited to help input as part of the vision. They are currently determining the priority areas to focus on.</a:t>
            </a:r>
            <a:endParaRPr lang="en-US" sz="1200" dirty="0">
              <a:latin typeface="Arial"/>
              <a:ea typeface="MS PGothic"/>
              <a:cs typeface="Times New Roman"/>
            </a:endParaRPr>
          </a:p>
          <a:p>
            <a:pPr marL="171022" indent="-171022">
              <a:spcBef>
                <a:spcPts val="1200"/>
              </a:spcBef>
              <a:buFont typeface="Arial" panose="020B0604020202020204" pitchFamily="34" charset="0"/>
              <a:buChar char="•"/>
            </a:pPr>
            <a:r>
              <a:rPr lang="en-GB" sz="1200" dirty="0">
                <a:solidFill>
                  <a:srgbClr val="000000"/>
                </a:solidFill>
                <a:latin typeface="Arial"/>
                <a:ea typeface="MS PGothic"/>
                <a:cs typeface="Times New Roman"/>
              </a:rPr>
              <a:t>West of England Combined Authority (WECA) are working towards the development of a Joint Spatial Plan which will feed into their Joint Local Transport Plan (JLTP). Public consultation on the JLTP has begun, and the CBI will feed into this process, having attended a workshop in February. The JLTP outlines £10bn of projects, with £4bn currently allocated to deliver transport improvements. Both the JLTP and JSP will be part of the West of England’s alignment to their LIS. </a:t>
            </a:r>
            <a:endParaRPr lang="en-GB" sz="1200" dirty="0">
              <a:solidFill>
                <a:srgbClr val="000000"/>
              </a:solidFill>
              <a:latin typeface="Arial" panose="020B0604020202020204" pitchFamily="34" charset="0"/>
              <a:ea typeface="MS PGothic" panose="020B0600070205080204" pitchFamily="34" charset="-128"/>
              <a:cs typeface="Times New Roman" panose="02020603050405020304" pitchFamily="18" charset="0"/>
            </a:endParaRPr>
          </a:p>
          <a:p>
            <a:pPr marL="171022" indent="-171022">
              <a:spcBef>
                <a:spcPts val="1200"/>
              </a:spcBef>
              <a:buFont typeface="Arial" panose="020B0604020202020204" pitchFamily="34" charset="0"/>
              <a:buChar char="•"/>
            </a:pPr>
            <a:r>
              <a:rPr lang="en-GB" sz="1200" dirty="0">
                <a:solidFill>
                  <a:srgbClr val="000000"/>
                </a:solidFill>
                <a:latin typeface="Arial"/>
                <a:ea typeface="MS PGothic"/>
                <a:cs typeface="Times New Roman"/>
              </a:rPr>
              <a:t>WECA have commissioned PwC to explore economic connectivity between the West of England and other regions and how this can enable better collaboration across borders on shared economic activity. Deborah is meeting with Patricia Greer, CEO and Tim Bowles, Metro Mayor in March to identify how CBI can also support. </a:t>
            </a:r>
            <a:endParaRPr lang="en-GB" sz="1200" dirty="0">
              <a:solidFill>
                <a:srgbClr val="000000"/>
              </a:solidFill>
              <a:latin typeface="Arial" panose="020B0604020202020204" pitchFamily="34" charset="0"/>
              <a:ea typeface="MS PGothic" panose="020B0600070205080204" pitchFamily="34" charset="-128"/>
              <a:cs typeface="Times New Roman" panose="02020603050405020304" pitchFamily="18" charset="0"/>
            </a:endParaRPr>
          </a:p>
        </p:txBody>
      </p:sp>
      <p:sp>
        <p:nvSpPr>
          <p:cNvPr id="13" name="Freeform 10">
            <a:extLst>
              <a:ext uri="{FF2B5EF4-FFF2-40B4-BE49-F238E27FC236}">
                <a16:creationId xmlns:a16="http://schemas.microsoft.com/office/drawing/2014/main" id="{F8667B82-63F8-431E-89DD-D60942BF443C}"/>
              </a:ext>
            </a:extLst>
          </p:cNvPr>
          <p:cNvSpPr/>
          <p:nvPr/>
        </p:nvSpPr>
        <p:spPr>
          <a:xfrm>
            <a:off x="610880" y="3419377"/>
            <a:ext cx="3661321" cy="2826009"/>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endParaRPr lang="en-GB" sz="1200" b="1" dirty="0">
              <a:solidFill>
                <a:srgbClr val="000000"/>
              </a:solidFill>
            </a:endParaRPr>
          </a:p>
          <a:p>
            <a:pPr marL="0" lvl="1" defTabSz="651901">
              <a:lnSpc>
                <a:spcPct val="90000"/>
              </a:lnSpc>
              <a:spcBef>
                <a:spcPct val="0"/>
              </a:spcBef>
              <a:spcAft>
                <a:spcPts val="800"/>
              </a:spcAft>
            </a:pPr>
            <a:r>
              <a:rPr lang="en-GB" sz="1200" b="1" dirty="0">
                <a:solidFill>
                  <a:srgbClr val="000000"/>
                </a:solidFill>
              </a:rPr>
              <a:t>Aim: Identify 3-5 strategic transport priorities for the South West region</a:t>
            </a:r>
            <a:endParaRPr lang="en-GB" sz="1800"/>
          </a:p>
          <a:p>
            <a:pPr marL="171022" lvl="1" indent="-171022" defTabSz="651901">
              <a:lnSpc>
                <a:spcPct val="90000"/>
              </a:lnSpc>
              <a:spcBef>
                <a:spcPct val="0"/>
              </a:spcBef>
              <a:spcAft>
                <a:spcPts val="800"/>
              </a:spcAft>
              <a:buFont typeface="Arial" panose="020B0604020202020204" pitchFamily="34" charset="0"/>
              <a:buChar char="•"/>
            </a:pPr>
            <a:r>
              <a:rPr lang="en-GB" sz="1200" dirty="0">
                <a:solidFill>
                  <a:srgbClr val="000000"/>
                </a:solidFill>
              </a:rPr>
              <a:t>To support this work and understand priorities of stakeholders James Sloan has met with Highways England, WECA, Peninsula and Western Gateway STBs and Network Rail to hear about their plans.</a:t>
            </a:r>
            <a:endParaRPr lang="en-GB" sz="1200" dirty="0">
              <a:solidFill>
                <a:srgbClr val="000000"/>
              </a:solidFill>
              <a:cs typeface="Arial"/>
            </a:endParaRPr>
          </a:p>
          <a:p>
            <a:pPr marL="171022" lvl="1" indent="-171022" defTabSz="651901">
              <a:lnSpc>
                <a:spcPct val="90000"/>
              </a:lnSpc>
              <a:spcBef>
                <a:spcPct val="0"/>
              </a:spcBef>
              <a:spcAft>
                <a:spcPts val="800"/>
              </a:spcAft>
              <a:buFont typeface="Arial" panose="020B0604020202020204" pitchFamily="34" charset="0"/>
              <a:buChar char="•"/>
            </a:pPr>
            <a:r>
              <a:rPr lang="en-GB" sz="1200" dirty="0">
                <a:solidFill>
                  <a:srgbClr val="000000"/>
                </a:solidFill>
              </a:rPr>
              <a:t>Feedback from members to date has been welcomed. Draft priorities emerging include surface access to airports, A303 '</a:t>
            </a:r>
            <a:r>
              <a:rPr lang="en-GB" sz="1200" dirty="0" err="1">
                <a:solidFill>
                  <a:srgbClr val="000000"/>
                </a:solidFill>
              </a:rPr>
              <a:t>dualing</a:t>
            </a:r>
            <a:r>
              <a:rPr lang="en-GB" sz="1200" dirty="0">
                <a:solidFill>
                  <a:srgbClr val="000000"/>
                </a:solidFill>
              </a:rPr>
              <a:t>', M5/M4 reliance. </a:t>
            </a:r>
            <a:endParaRPr lang="en-GB" sz="1200" dirty="0">
              <a:solidFill>
                <a:srgbClr val="000000"/>
              </a:solidFill>
              <a:cs typeface="Arial"/>
            </a:endParaRPr>
          </a:p>
          <a:p>
            <a:pPr marL="171022" lvl="1" indent="-171022" defTabSz="651901">
              <a:lnSpc>
                <a:spcPct val="90000"/>
              </a:lnSpc>
              <a:spcBef>
                <a:spcPct val="0"/>
              </a:spcBef>
              <a:spcAft>
                <a:spcPts val="800"/>
              </a:spcAft>
              <a:buFont typeface="Arial" panose="020B0604020202020204" pitchFamily="34" charset="0"/>
              <a:buChar char="•"/>
            </a:pPr>
            <a:r>
              <a:rPr lang="en-GB" sz="1200" dirty="0">
                <a:solidFill>
                  <a:srgbClr val="000000"/>
                </a:solidFill>
              </a:rPr>
              <a:t>Moving forwards a more long term approach to the region’s priorities also needs to be considered. </a:t>
            </a:r>
            <a:endParaRPr lang="en-GB" sz="1200" dirty="0">
              <a:solidFill>
                <a:srgbClr val="000000"/>
              </a:solidFill>
              <a:cs typeface="Arial"/>
            </a:endParaRPr>
          </a:p>
          <a:p>
            <a:pPr marL="0" lvl="1" defTabSz="651901">
              <a:lnSpc>
                <a:spcPct val="90000"/>
              </a:lnSpc>
              <a:spcBef>
                <a:spcPct val="0"/>
              </a:spcBef>
              <a:spcAft>
                <a:spcPts val="800"/>
              </a:spcAft>
            </a:pPr>
            <a:endParaRPr lang="en-GB" sz="1200" dirty="0">
              <a:solidFill>
                <a:srgbClr val="000000"/>
              </a:solidFill>
              <a:cs typeface="Arial"/>
            </a:endParaRPr>
          </a:p>
          <a:p>
            <a:pPr marL="171446" lvl="1" indent="-171446" defTabSz="651901">
              <a:lnSpc>
                <a:spcPct val="90000"/>
              </a:lnSpc>
              <a:spcBef>
                <a:spcPct val="0"/>
              </a:spcBef>
              <a:spcAft>
                <a:spcPts val="800"/>
              </a:spcAft>
              <a:buFont typeface="Arial" panose="020B0604020202020204" pitchFamily="34" charset="0"/>
              <a:buChar char="•"/>
            </a:pPr>
            <a:endParaRPr lang="en-GB" sz="1200">
              <a:solidFill>
                <a:srgbClr val="000000"/>
              </a:solidFill>
              <a:cs typeface="Arial"/>
            </a:endParaRPr>
          </a:p>
        </p:txBody>
      </p:sp>
      <p:sp>
        <p:nvSpPr>
          <p:cNvPr id="14" name="Freeform 11">
            <a:extLst>
              <a:ext uri="{FF2B5EF4-FFF2-40B4-BE49-F238E27FC236}">
                <a16:creationId xmlns:a16="http://schemas.microsoft.com/office/drawing/2014/main" id="{F7F67417-7294-454E-9CEE-37C3073FFFA3}"/>
              </a:ext>
            </a:extLst>
          </p:cNvPr>
          <p:cNvSpPr/>
          <p:nvPr/>
        </p:nvSpPr>
        <p:spPr>
          <a:xfrm>
            <a:off x="620505" y="2993708"/>
            <a:ext cx="3661321" cy="363117"/>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a:solidFill>
                  <a:srgbClr val="FFFFFF"/>
                </a:solidFill>
                <a:latin typeface="Arial"/>
              </a:rPr>
              <a:t>Transport Plan</a:t>
            </a:r>
          </a:p>
        </p:txBody>
      </p:sp>
      <p:sp>
        <p:nvSpPr>
          <p:cNvPr id="16" name="Freeform 8">
            <a:extLst>
              <a:ext uri="{FF2B5EF4-FFF2-40B4-BE49-F238E27FC236}">
                <a16:creationId xmlns:a16="http://schemas.microsoft.com/office/drawing/2014/main" id="{8FB3726F-5897-4C66-91B6-D7BEEEF60908}"/>
              </a:ext>
            </a:extLst>
          </p:cNvPr>
          <p:cNvSpPr/>
          <p:nvPr/>
        </p:nvSpPr>
        <p:spPr>
          <a:xfrm>
            <a:off x="4370363" y="3422545"/>
            <a:ext cx="3683048" cy="2832464"/>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r>
              <a:rPr lang="en-GB" sz="1200" b="1" dirty="0">
                <a:solidFill>
                  <a:srgbClr val="000000"/>
                </a:solidFill>
              </a:rPr>
              <a:t>Aim: Harness the power of business to improve the education and skills system, ensuring it prepares young people for the modern world, and facilitates lifelong learning </a:t>
            </a:r>
          </a:p>
          <a:p>
            <a:pPr marL="171022" lvl="1" indent="-171022" defTabSz="651901">
              <a:lnSpc>
                <a:spcPct val="90000"/>
              </a:lnSpc>
              <a:spcBef>
                <a:spcPct val="0"/>
              </a:spcBef>
              <a:spcAft>
                <a:spcPts val="800"/>
              </a:spcAft>
              <a:buFont typeface="Arial" panose="020B0604020202020204" pitchFamily="34" charset="0"/>
              <a:buChar char="•"/>
            </a:pPr>
            <a:r>
              <a:rPr lang="en-GB" sz="1200" dirty="0">
                <a:solidFill>
                  <a:srgbClr val="000000"/>
                </a:solidFill>
                <a:cs typeface="Arial"/>
              </a:rPr>
              <a:t>Roundtable with Amanda </a:t>
            </a:r>
            <a:r>
              <a:rPr lang="en-GB" sz="1200" dirty="0" err="1">
                <a:solidFill>
                  <a:srgbClr val="000000"/>
                </a:solidFill>
                <a:cs typeface="Arial"/>
              </a:rPr>
              <a:t>Speilman</a:t>
            </a:r>
            <a:r>
              <a:rPr lang="en-GB" sz="1200" dirty="0">
                <a:solidFill>
                  <a:srgbClr val="000000"/>
                </a:solidFill>
                <a:cs typeface="Arial"/>
              </a:rPr>
              <a:t>, Chief Ofsted Inspector has led to increased engagement with CBI, helping to shape education engagement plans. </a:t>
            </a:r>
          </a:p>
          <a:p>
            <a:pPr marL="171022" lvl="1" indent="-171022" defTabSz="651901">
              <a:lnSpc>
                <a:spcPct val="90000"/>
              </a:lnSpc>
              <a:spcBef>
                <a:spcPct val="0"/>
              </a:spcBef>
              <a:spcAft>
                <a:spcPts val="800"/>
              </a:spcAft>
              <a:buFont typeface="Arial" panose="020B0604020202020204" pitchFamily="34" charset="0"/>
              <a:buChar char="•"/>
            </a:pPr>
            <a:r>
              <a:rPr lang="en-GB" sz="1200" dirty="0">
                <a:solidFill>
                  <a:srgbClr val="000000"/>
                </a:solidFill>
              </a:rPr>
              <a:t>Roundtable in Bristol with Anne Milton MP, Minister for Skills and Apprenticeships is set to take place on 6th June with discussion focused on the apprenticeship levy, shaping the development of T-levels and the National Retraining Partnership</a:t>
            </a:r>
            <a:endParaRPr lang="en-GB" sz="1200" dirty="0">
              <a:solidFill>
                <a:srgbClr val="000000"/>
              </a:solidFill>
              <a:cs typeface="Arial"/>
            </a:endParaRPr>
          </a:p>
        </p:txBody>
      </p:sp>
      <p:sp>
        <p:nvSpPr>
          <p:cNvPr id="17" name="Freeform 9">
            <a:extLst>
              <a:ext uri="{FF2B5EF4-FFF2-40B4-BE49-F238E27FC236}">
                <a16:creationId xmlns:a16="http://schemas.microsoft.com/office/drawing/2014/main" id="{1B444FBB-C5B5-40A8-B016-9A8E5BD23A47}"/>
              </a:ext>
            </a:extLst>
          </p:cNvPr>
          <p:cNvSpPr/>
          <p:nvPr/>
        </p:nvSpPr>
        <p:spPr>
          <a:xfrm>
            <a:off x="4370363" y="2993707"/>
            <a:ext cx="3683048" cy="363117"/>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dirty="0">
                <a:solidFill>
                  <a:srgbClr val="FFFFFF"/>
                </a:solidFill>
                <a:latin typeface="Arial"/>
              </a:rPr>
              <a:t>Skills</a:t>
            </a:r>
          </a:p>
        </p:txBody>
      </p:sp>
      <p:sp>
        <p:nvSpPr>
          <p:cNvPr id="18" name="Freeform 11">
            <a:extLst>
              <a:ext uri="{FF2B5EF4-FFF2-40B4-BE49-F238E27FC236}">
                <a16:creationId xmlns:a16="http://schemas.microsoft.com/office/drawing/2014/main" id="{F01A6F12-648C-4564-99FD-0C4D54011B08}"/>
              </a:ext>
            </a:extLst>
          </p:cNvPr>
          <p:cNvSpPr/>
          <p:nvPr/>
        </p:nvSpPr>
        <p:spPr>
          <a:xfrm>
            <a:off x="8184474" y="2993707"/>
            <a:ext cx="3661321" cy="363117"/>
          </a:xfrm>
          <a:custGeom>
            <a:avLst/>
            <a:gdLst>
              <a:gd name="connsiteX0" fmla="*/ 0 w 2253530"/>
              <a:gd name="connsiteY0" fmla="*/ 74443 h 446651"/>
              <a:gd name="connsiteX1" fmla="*/ 74443 w 2253530"/>
              <a:gd name="connsiteY1" fmla="*/ 0 h 446651"/>
              <a:gd name="connsiteX2" fmla="*/ 2179087 w 2253530"/>
              <a:gd name="connsiteY2" fmla="*/ 0 h 446651"/>
              <a:gd name="connsiteX3" fmla="*/ 2253530 w 2253530"/>
              <a:gd name="connsiteY3" fmla="*/ 74443 h 446651"/>
              <a:gd name="connsiteX4" fmla="*/ 2253530 w 2253530"/>
              <a:gd name="connsiteY4" fmla="*/ 372208 h 446651"/>
              <a:gd name="connsiteX5" fmla="*/ 2179087 w 2253530"/>
              <a:gd name="connsiteY5" fmla="*/ 446651 h 446651"/>
              <a:gd name="connsiteX6" fmla="*/ 74443 w 2253530"/>
              <a:gd name="connsiteY6" fmla="*/ 446651 h 446651"/>
              <a:gd name="connsiteX7" fmla="*/ 0 w 2253530"/>
              <a:gd name="connsiteY7" fmla="*/ 372208 h 446651"/>
              <a:gd name="connsiteX8" fmla="*/ 0 w 2253530"/>
              <a:gd name="connsiteY8" fmla="*/ 74443 h 4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530" h="446651">
                <a:moveTo>
                  <a:pt x="0" y="74443"/>
                </a:moveTo>
                <a:cubicBezTo>
                  <a:pt x="0" y="33329"/>
                  <a:pt x="33329" y="0"/>
                  <a:pt x="74443" y="0"/>
                </a:cubicBezTo>
                <a:lnTo>
                  <a:pt x="2179087" y="0"/>
                </a:lnTo>
                <a:cubicBezTo>
                  <a:pt x="2220201" y="0"/>
                  <a:pt x="2253530" y="33329"/>
                  <a:pt x="2253530" y="74443"/>
                </a:cubicBezTo>
                <a:lnTo>
                  <a:pt x="2253530" y="372208"/>
                </a:lnTo>
                <a:cubicBezTo>
                  <a:pt x="2253530" y="413322"/>
                  <a:pt x="2220201" y="446651"/>
                  <a:pt x="2179087" y="446651"/>
                </a:cubicBezTo>
                <a:lnTo>
                  <a:pt x="74443" y="446651"/>
                </a:lnTo>
                <a:cubicBezTo>
                  <a:pt x="33329" y="446651"/>
                  <a:pt x="0" y="413322"/>
                  <a:pt x="0" y="372208"/>
                </a:cubicBezTo>
                <a:lnTo>
                  <a:pt x="0" y="744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0352" tIns="69712" rIns="110352" bIns="69712"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48219">
              <a:lnSpc>
                <a:spcPct val="90000"/>
              </a:lnSpc>
              <a:spcBef>
                <a:spcPct val="0"/>
              </a:spcBef>
              <a:spcAft>
                <a:spcPct val="35000"/>
              </a:spcAft>
            </a:pPr>
            <a:r>
              <a:rPr lang="en-GB" sz="1867" b="1" dirty="0">
                <a:solidFill>
                  <a:srgbClr val="FFFFFF"/>
                </a:solidFill>
                <a:latin typeface="Arial"/>
                <a:cs typeface="Arial"/>
              </a:rPr>
              <a:t>South West Influence</a:t>
            </a:r>
            <a:endParaRPr lang="en-GB" sz="1867" b="1" dirty="0" err="1">
              <a:solidFill>
                <a:srgbClr val="FFFFFF"/>
              </a:solidFill>
              <a:latin typeface="Arial"/>
              <a:cs typeface="Arial"/>
            </a:endParaRPr>
          </a:p>
        </p:txBody>
      </p:sp>
      <p:sp>
        <p:nvSpPr>
          <p:cNvPr id="19" name="Freeform 10">
            <a:extLst>
              <a:ext uri="{FF2B5EF4-FFF2-40B4-BE49-F238E27FC236}">
                <a16:creationId xmlns:a16="http://schemas.microsoft.com/office/drawing/2014/main" id="{3CE1E11E-B5E5-4300-A781-2C77F208253C}"/>
              </a:ext>
            </a:extLst>
          </p:cNvPr>
          <p:cNvSpPr/>
          <p:nvPr/>
        </p:nvSpPr>
        <p:spPr>
          <a:xfrm>
            <a:off x="8253292" y="3430582"/>
            <a:ext cx="3661321" cy="2826009"/>
          </a:xfrm>
          <a:custGeom>
            <a:avLst/>
            <a:gdLst>
              <a:gd name="connsiteX0" fmla="*/ 276061 w 1656333"/>
              <a:gd name="connsiteY0" fmla="*/ 0 h 7091927"/>
              <a:gd name="connsiteX1" fmla="*/ 1380272 w 1656333"/>
              <a:gd name="connsiteY1" fmla="*/ 0 h 7091927"/>
              <a:gd name="connsiteX2" fmla="*/ 1656333 w 1656333"/>
              <a:gd name="connsiteY2" fmla="*/ 276061 h 7091927"/>
              <a:gd name="connsiteX3" fmla="*/ 1656333 w 1656333"/>
              <a:gd name="connsiteY3" fmla="*/ 7091927 h 7091927"/>
              <a:gd name="connsiteX4" fmla="*/ 1656333 w 1656333"/>
              <a:gd name="connsiteY4" fmla="*/ 7091927 h 7091927"/>
              <a:gd name="connsiteX5" fmla="*/ 0 w 1656333"/>
              <a:gd name="connsiteY5" fmla="*/ 7091927 h 7091927"/>
              <a:gd name="connsiteX6" fmla="*/ 0 w 1656333"/>
              <a:gd name="connsiteY6" fmla="*/ 7091927 h 7091927"/>
              <a:gd name="connsiteX7" fmla="*/ 0 w 1656333"/>
              <a:gd name="connsiteY7" fmla="*/ 276061 h 7091927"/>
              <a:gd name="connsiteX8" fmla="*/ 276061 w 1656333"/>
              <a:gd name="connsiteY8" fmla="*/ 0 h 70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33" h="7091927">
                <a:moveTo>
                  <a:pt x="1656333" y="1182011"/>
                </a:moveTo>
                <a:lnTo>
                  <a:pt x="1656333" y="5909916"/>
                </a:lnTo>
                <a:cubicBezTo>
                  <a:pt x="1656333" y="6562721"/>
                  <a:pt x="1627467" y="7091927"/>
                  <a:pt x="1591858" y="7091927"/>
                </a:cubicBezTo>
                <a:lnTo>
                  <a:pt x="0" y="7091927"/>
                </a:lnTo>
                <a:lnTo>
                  <a:pt x="0" y="7091927"/>
                </a:lnTo>
                <a:lnTo>
                  <a:pt x="0" y="0"/>
                </a:lnTo>
                <a:lnTo>
                  <a:pt x="0" y="0"/>
                </a:lnTo>
                <a:lnTo>
                  <a:pt x="1591858" y="0"/>
                </a:lnTo>
                <a:cubicBezTo>
                  <a:pt x="1627467" y="0"/>
                  <a:pt x="1656333" y="529206"/>
                  <a:pt x="1656333" y="1182011"/>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00" tIns="144000" rIns="96000" bIns="144000"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defTabSz="651901">
              <a:lnSpc>
                <a:spcPct val="90000"/>
              </a:lnSpc>
              <a:spcBef>
                <a:spcPct val="0"/>
              </a:spcBef>
              <a:spcAft>
                <a:spcPts val="800"/>
              </a:spcAft>
            </a:pPr>
            <a:r>
              <a:rPr lang="en-GB" sz="1200" b="1" dirty="0">
                <a:solidFill>
                  <a:srgbClr val="000000"/>
                </a:solidFill>
                <a:latin typeface="Arial"/>
              </a:rPr>
              <a:t>Aim: Ensure the South West voice is amplified to support investment</a:t>
            </a:r>
            <a:endParaRPr lang="en-GB" sz="1200" b="1" dirty="0">
              <a:solidFill>
                <a:srgbClr val="000000"/>
              </a:solidFill>
              <a:latin typeface="Arial"/>
              <a:cs typeface="Arial"/>
            </a:endParaRPr>
          </a:p>
          <a:p>
            <a:pPr marL="0" lvl="1" defTabSz="651901">
              <a:lnSpc>
                <a:spcPct val="90000"/>
              </a:lnSpc>
              <a:spcBef>
                <a:spcPct val="0"/>
              </a:spcBef>
              <a:spcAft>
                <a:spcPts val="800"/>
              </a:spcAft>
            </a:pPr>
            <a:endParaRPr lang="en-GB" sz="1200" b="1" dirty="0">
              <a:solidFill>
                <a:srgbClr val="000000"/>
              </a:solidFill>
              <a:cs typeface="Arial"/>
            </a:endParaRPr>
          </a:p>
          <a:p>
            <a:pPr marL="228594" lvl="1" indent="-228594" defTabSz="651901">
              <a:lnSpc>
                <a:spcPct val="90000"/>
              </a:lnSpc>
              <a:spcBef>
                <a:spcPct val="0"/>
              </a:spcBef>
              <a:spcAft>
                <a:spcPts val="800"/>
              </a:spcAft>
              <a:buFont typeface="Arial"/>
              <a:buChar char="•"/>
            </a:pPr>
            <a:r>
              <a:rPr lang="en-GB" sz="1200" dirty="0">
                <a:solidFill>
                  <a:srgbClr val="000000"/>
                </a:solidFill>
                <a:cs typeface="Arial"/>
              </a:rPr>
              <a:t>A debate was held in Parliament on the south west economy. Pennon, Heart of the South West LEP and the CBI fed into the briefing used by Sir Gary Streeter MP to highlight the economic strength of the region and lobby for additional Government attention. A key outcome is the plans to reinvigorate the South West MPs working group. </a:t>
            </a:r>
          </a:p>
          <a:p>
            <a:pPr marL="228594" lvl="1" indent="-228594" defTabSz="651901">
              <a:lnSpc>
                <a:spcPct val="90000"/>
              </a:lnSpc>
              <a:spcBef>
                <a:spcPct val="0"/>
              </a:spcBef>
              <a:spcAft>
                <a:spcPts val="800"/>
              </a:spcAft>
              <a:buFont typeface="Arial"/>
              <a:buChar char="•"/>
            </a:pPr>
            <a:r>
              <a:rPr lang="en-GB" sz="1200" dirty="0">
                <a:solidFill>
                  <a:srgbClr val="000000"/>
                </a:solidFill>
                <a:cs typeface="Arial"/>
              </a:rPr>
              <a:t>Deborah met with the Japanese Embassy to discuss post Brexit trade deal and Honda. </a:t>
            </a:r>
          </a:p>
        </p:txBody>
      </p:sp>
    </p:spTree>
    <p:extLst>
      <p:ext uri="{BB962C8B-B14F-4D97-AF65-F5344CB8AC3E}">
        <p14:creationId xmlns:p14="http://schemas.microsoft.com/office/powerpoint/2010/main" val="4120035859"/>
      </p:ext>
    </p:extLst>
  </p:cSld>
  <p:clrMapOvr>
    <a:masterClrMapping/>
  </p:clrMapOvr>
</p:sld>
</file>

<file path=ppt/theme/theme1.xml><?xml version="1.0" encoding="utf-8"?>
<a:theme xmlns:a="http://schemas.openxmlformats.org/drawingml/2006/main" name="Corporate-presentation">
  <a:themeElements>
    <a:clrScheme name="Custom 1">
      <a:dk1>
        <a:srgbClr val="0071CF"/>
      </a:dk1>
      <a:lt1>
        <a:srgbClr val="FFFFFF"/>
      </a:lt1>
      <a:dk2>
        <a:srgbClr val="0C2B5A"/>
      </a:dk2>
      <a:lt2>
        <a:srgbClr val="FFFFFE"/>
      </a:lt2>
      <a:accent1>
        <a:srgbClr val="0071CF"/>
      </a:accent1>
      <a:accent2>
        <a:srgbClr val="0C2B5A"/>
      </a:accent2>
      <a:accent3>
        <a:srgbClr val="00A499"/>
      </a:accent3>
      <a:accent4>
        <a:srgbClr val="00C1D5"/>
      </a:accent4>
      <a:accent5>
        <a:srgbClr val="FF671F"/>
      </a:accent5>
      <a:accent6>
        <a:srgbClr val="97D700"/>
      </a:accent6>
      <a:hlink>
        <a:srgbClr val="141313"/>
      </a:hlink>
      <a:folHlink>
        <a:srgbClr val="1413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rporate-presentation.pptx" id="{4BEB40C0-494C-445F-BBB8-B7A5C898A011}" vid="{5C5C293F-9806-4DDE-899A-7B55BE09B7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2741</Words>
  <Application>Microsoft Office PowerPoint</Application>
  <PresentationFormat>Widescreen</PresentationFormat>
  <Paragraphs>160</Paragraphs>
  <Slides>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bold</vt:lpstr>
      <vt:lpstr>Georgia</vt:lpstr>
      <vt:lpstr>Lucida Grande</vt:lpstr>
      <vt:lpstr>Times New Roman</vt:lpstr>
      <vt:lpstr>Corporate-presentation</vt:lpstr>
      <vt:lpstr>REGIONAL PRIORITIES</vt:lpstr>
      <vt:lpstr>Regional priorities: Please get in touch to discuss further</vt:lpstr>
      <vt:lpstr>Q1 2019: North wesT</vt:lpstr>
      <vt:lpstr>Q1 2019: North East</vt:lpstr>
      <vt:lpstr>Q1 2019: Yorkshire &amp; the HUMBer</vt:lpstr>
      <vt:lpstr>Q1 2019: WEST MIDLANDS</vt:lpstr>
      <vt:lpstr>Q1 2019: east MIDLANDS</vt:lpstr>
      <vt:lpstr>Q1 2019: east of EnglanD</vt:lpstr>
      <vt:lpstr>Q1 2019: south west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briefing – Skills</dc:title>
  <dc:creator>Callum Biggins</dc:creator>
  <cp:lastModifiedBy>Jim Hubbard</cp:lastModifiedBy>
  <cp:revision>1</cp:revision>
  <cp:lastPrinted>2019-02-12T17:21:37Z</cp:lastPrinted>
  <dcterms:created xsi:type="dcterms:W3CDTF">2018-09-26T15:13:09Z</dcterms:created>
  <dcterms:modified xsi:type="dcterms:W3CDTF">2019-03-28T15:37:12Z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9fd6c5-1314-4454-9d41-6f008aa00bac_Enabled">
    <vt:lpwstr>True</vt:lpwstr>
  </property>
  <property fmtid="{D5CDD505-2E9C-101B-9397-08002B2CF9AE}" pid="3" name="MSIP_Label_099fd6c5-1314-4454-9d41-6f008aa00bac_SiteId">
    <vt:lpwstr>7e349229-c2d1-4aab-9638-503f03c3af06</vt:lpwstr>
  </property>
  <property fmtid="{D5CDD505-2E9C-101B-9397-08002B2CF9AE}" pid="4" name="MSIP_Label_099fd6c5-1314-4454-9d41-6f008aa00bac_Ref">
    <vt:lpwstr>https://api.informationprotection.azure.com/api/7e349229-c2d1-4aab-9638-503f03c3af06</vt:lpwstr>
  </property>
  <property fmtid="{D5CDD505-2E9C-101B-9397-08002B2CF9AE}" pid="5" name="MSIP_Label_099fd6c5-1314-4454-9d41-6f008aa00bac_Owner">
    <vt:lpwstr>Hannah.Richmond@cbi.org.uk</vt:lpwstr>
  </property>
  <property fmtid="{D5CDD505-2E9C-101B-9397-08002B2CF9AE}" pid="6" name="MSIP_Label_099fd6c5-1314-4454-9d41-6f008aa00bac_SetDate">
    <vt:lpwstr>2019-02-01T15:58:16.6020154+00:00</vt:lpwstr>
  </property>
  <property fmtid="{D5CDD505-2E9C-101B-9397-08002B2CF9AE}" pid="7" name="MSIP_Label_099fd6c5-1314-4454-9d41-6f008aa00bac_Name">
    <vt:lpwstr>CBI - Internal</vt:lpwstr>
  </property>
  <property fmtid="{D5CDD505-2E9C-101B-9397-08002B2CF9AE}" pid="8" name="MSIP_Label_099fd6c5-1314-4454-9d41-6f008aa00bac_Application">
    <vt:lpwstr>Microsoft Azure Information Protection</vt:lpwstr>
  </property>
  <property fmtid="{D5CDD505-2E9C-101B-9397-08002B2CF9AE}" pid="9" name="MSIP_Label_099fd6c5-1314-4454-9d41-6f008aa00bac_Extended_MSFT_Method">
    <vt:lpwstr>Automatic</vt:lpwstr>
  </property>
  <property fmtid="{D5CDD505-2E9C-101B-9397-08002B2CF9AE}" pid="10" name="Sensitivity">
    <vt:lpwstr>CBI - Internal</vt:lpwstr>
  </property>
</Properties>
</file>